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1531600" cy="6489700"/>
  <p:notesSz cx="11531600" cy="648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870" y="2011807"/>
            <a:ext cx="9801860" cy="1362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#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#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30300" y="1051116"/>
            <a:ext cx="4286250" cy="3876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049962" y="1073150"/>
            <a:ext cx="4628515" cy="410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#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#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#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299" y="344716"/>
            <a:ext cx="8072755" cy="35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49962" y="1044575"/>
            <a:ext cx="4697730" cy="194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873382" y="6178894"/>
            <a:ext cx="474345" cy="20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522C80"/>
                </a:solidFill>
                <a:latin typeface="Lucida Sans"/>
                <a:cs typeface="Lucida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#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.png"/><Relationship Id="rId4" Type="http://schemas.openxmlformats.org/officeDocument/2006/relationships/hyperlink" Target="mailto:northeast.ecosystem.highlights@noaa.gov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aa-edab.github.io/arfit/articles/background_work.html" TargetMode="External"/><Relationship Id="rId3" Type="http://schemas.openxmlformats.org/officeDocument/2006/relationships/image" Target="../media/image2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s://academic.oup.com/icesjms/article/74/8/2076/3094701" TargetMode="External"/><Relationship Id="rId5" Type="http://schemas.openxmlformats.org/officeDocument/2006/relationships/hyperlink" Target="https://www.frontiersin.org/articles/10.3389/fmars.2018.00442/abstract" TargetMode="External"/><Relationship Id="rId6" Type="http://schemas.openxmlformats.org/officeDocument/2006/relationships/hyperlink" Target="https://www.mafmc.org/actions/summer-flounder-ms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www.integratedecosystemassessment.noaa.gov/national/IEA-approach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Relationship Id="rId4" Type="http://schemas.openxmlformats.org/officeDocument/2006/relationships/image" Target="../media/image2.pn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42.png"/><Relationship Id="rId8" Type="http://schemas.openxmlformats.org/officeDocument/2006/relationships/image" Target="../media/image5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hyperlink" Target="https://noaa-edab.github.io/catalog/community_climate_vulnerability.html" TargetMode="External"/><Relationship Id="rId4" Type="http://schemas.openxmlformats.org/officeDocument/2006/relationships/image" Target="../media/image56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hyperlink" Target="https://noaa-edab.github.io/catalog/benthos_index.html" TargetMode="External"/><Relationship Id="rId7" Type="http://schemas.openxmlformats.org/officeDocument/2006/relationships/hyperlink" Target="https://noaa-edab.github.io/catalog/zooplankton_index.html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hyperlink" Target="https://agupubs.onlinelibrary.wiley.com/doi/10.1029/2024GL110946" TargetMode="External"/><Relationship Id="rId4" Type="http://schemas.openxmlformats.org/officeDocument/2006/relationships/hyperlink" Target="https://www.mafmc.org/climate-change-scenario-planning" TargetMode="External"/><Relationship Id="rId5" Type="http://schemas.openxmlformats.org/officeDocument/2006/relationships/hyperlink" Target="https://www.mafmc.org/e3cg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2.png"/><Relationship Id="rId4" Type="http://schemas.openxmlformats.org/officeDocument/2006/relationships/image" Target="../media/image8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2.png"/><Relationship Id="rId4" Type="http://schemas.openxmlformats.org/officeDocument/2006/relationships/image" Target="../media/image84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Relationship Id="rId4" Type="http://schemas.openxmlformats.org/officeDocument/2006/relationships/image" Target="../media/image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Relationship Id="rId3" Type="http://schemas.openxmlformats.org/officeDocument/2006/relationships/image" Target="../media/image2.png"/><Relationship Id="rId4" Type="http://schemas.openxmlformats.org/officeDocument/2006/relationships/hyperlink" Target="mailto:northeast.ecosystem.highlights@noaa.gov" TargetMode="External"/><Relationship Id="rId5" Type="http://schemas.openxmlformats.org/officeDocument/2006/relationships/hyperlink" Target="https://capecodfishermen.org/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Relationship Id="rId3" Type="http://schemas.openxmlformats.org/officeDocument/2006/relationships/hyperlink" Target="https://tos.org/oceanography/article/early-warning-of-a-cold-wave-in-the-gulf-of-maine" TargetMode="External"/><Relationship Id="rId4" Type="http://schemas.openxmlformats.org/officeDocument/2006/relationships/image" Target="../media/image104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0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noaa-edab/ecodata" TargetMode="External"/><Relationship Id="rId4" Type="http://schemas.openxmlformats.org/officeDocument/2006/relationships/hyperlink" Target="https://noaa-edab.github.io/catalog/" TargetMode="External"/><Relationship Id="rId5" Type="http://schemas.openxmlformats.org/officeDocument/2006/relationships/hyperlink" Target="https://noaa-edab.github.io/tech-doc" TargetMode="External"/><Relationship Id="rId6" Type="http://schemas.openxmlformats.org/officeDocument/2006/relationships/hyperlink" Target="https://www.fisheries.noaa.gov/new-england-mid-atlantic/ecosystems/state-ecosystem-reports-northeast-us-shelf" TargetMode="External"/><Relationship Id="rId7" Type="http://schemas.openxmlformats.org/officeDocument/2006/relationships/hyperlink" Target="https://noaa-edab.github.io/presentations" TargetMode="External"/><Relationship Id="rId8" Type="http://schemas.openxmlformats.org/officeDocument/2006/relationships/hyperlink" Target="mailto:joseph.caracappa@noaa.gov" TargetMode="External"/><Relationship Id="rId9" Type="http://schemas.openxmlformats.org/officeDocument/2006/relationships/hyperlink" Target="https://doi.org/10.1093%2Ficesjms%2Ffsx038" TargetMode="External"/><Relationship Id="rId10" Type="http://schemas.openxmlformats.org/officeDocument/2006/relationships/hyperlink" Target="https://academic.oup.com/icesjms/article/74/8/2076/3094701" TargetMode="External"/><Relationship Id="rId11" Type="http://schemas.openxmlformats.org/officeDocument/2006/relationships/hyperlink" Target="https://doi.org/10.3389%2Ffmars.2018.00442" TargetMode="External"/><Relationship Id="rId12" Type="http://schemas.openxmlformats.org/officeDocument/2006/relationships/hyperlink" Target="https://www.frontiersin.org/articles/10.3389/fmars.2018.00442/abstract" TargetMode="External"/><Relationship Id="rId13" Type="http://schemas.openxmlformats.org/officeDocument/2006/relationships/hyperlink" Target="https://onlinelibrary.wiley.com/doi/pdf/10.1029/2024GL110946" TargetMode="External"/><Relationship Id="rId14" Type="http://schemas.openxmlformats.org/officeDocument/2006/relationships/hyperlink" Target="https://doi.org/10.1029%2F2024GL110946" TargetMode="External"/><Relationship Id="rId15" Type="http://schemas.openxmlformats.org/officeDocument/2006/relationships/hyperlink" Target="https://onlinelibrary.wiley.com/doi/abs/10.1029/2024GL110946" TargetMode="External"/><Relationship Id="rId16" Type="http://schemas.openxmlformats.org/officeDocument/2006/relationships/hyperlink" Target="https://doi.org/10.5670%2Foceanog.2024.506" TargetMode="External"/><Relationship Id="rId17" Type="http://schemas.openxmlformats.org/officeDocument/2006/relationships/hyperlink" Target="https://tos.org/oceanography/article/early-warning-of-a-cold-wave-in-the-gulf-of-maine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hyperlink" Target="https://noaa-edab.github.io/tech-doc/glossary.html" TargetMode="External"/><Relationship Id="rId4" Type="http://schemas.openxmlformats.org/officeDocument/2006/relationships/hyperlink" Target="https://noaa-edab.github.io/tech-doc" TargetMode="External"/><Relationship Id="rId5" Type="http://schemas.openxmlformats.org/officeDocument/2006/relationships/hyperlink" Target="https://github.com/NOAA-EDAB/ecodata" TargetMode="External"/><Relationship Id="rId6" Type="http://schemas.openxmlformats.org/officeDocument/2006/relationships/hyperlink" Target="https://noaa-edab.github.io/catalog/" TargetMode="External"/><Relationship Id="rId7" Type="http://schemas.openxmlformats.org/officeDocument/2006/relationships/image" Target="../media/image9.jpg"/><Relationship Id="rId8" Type="http://schemas.openxmlformats.org/officeDocument/2006/relationships/hyperlink" Target="https://noaa-edab.github.io/tech-doc/trend-analysis.html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227892" cy="34664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8888" y="1263650"/>
            <a:ext cx="4046854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b="1">
                <a:latin typeface="Calibri"/>
                <a:cs typeface="Calibri"/>
              </a:rPr>
              <a:t>State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b="1">
                <a:latin typeface="Calibri"/>
                <a:cs typeface="Calibri"/>
              </a:rPr>
              <a:t>of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the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Ecosystem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28412" y="1673225"/>
            <a:ext cx="3357245" cy="2328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b="1">
                <a:solidFill>
                  <a:srgbClr val="522C80"/>
                </a:solidFill>
                <a:latin typeface="Calibri"/>
                <a:cs typeface="Calibri"/>
              </a:rPr>
              <a:t>New</a:t>
            </a:r>
            <a:r>
              <a:rPr dirty="0" sz="3350" spc="-114" b="1">
                <a:solidFill>
                  <a:srgbClr val="522C80"/>
                </a:solidFill>
                <a:latin typeface="Calibri"/>
                <a:cs typeface="Calibri"/>
              </a:rPr>
              <a:t> </a:t>
            </a:r>
            <a:r>
              <a:rPr dirty="0" sz="3350" b="1">
                <a:solidFill>
                  <a:srgbClr val="522C80"/>
                </a:solidFill>
                <a:latin typeface="Calibri"/>
                <a:cs typeface="Calibri"/>
              </a:rPr>
              <a:t>England</a:t>
            </a:r>
            <a:r>
              <a:rPr dirty="0" sz="3350" spc="-110" b="1">
                <a:solidFill>
                  <a:srgbClr val="522C80"/>
                </a:solidFill>
                <a:latin typeface="Calibri"/>
                <a:cs typeface="Calibri"/>
              </a:rPr>
              <a:t> </a:t>
            </a:r>
            <a:r>
              <a:rPr dirty="0" sz="3350" spc="110" b="1">
                <a:solidFill>
                  <a:srgbClr val="522C80"/>
                </a:solidFill>
                <a:latin typeface="Calibri"/>
                <a:cs typeface="Calibri"/>
              </a:rPr>
              <a:t>2025</a:t>
            </a:r>
            <a:endParaRPr sz="3350">
              <a:latin typeface="Calibri"/>
              <a:cs typeface="Calibri"/>
            </a:endParaRPr>
          </a:p>
          <a:p>
            <a:pPr marL="2061845" marR="5080" indent="-222885">
              <a:lnSpc>
                <a:spcPts val="2480"/>
              </a:lnSpc>
              <a:spcBef>
                <a:spcPts val="1920"/>
              </a:spcBef>
            </a:pPr>
            <a:r>
              <a:rPr dirty="0" sz="2100" spc="-280">
                <a:solidFill>
                  <a:srgbClr val="522C80"/>
                </a:solidFill>
                <a:latin typeface="Lucida Sans"/>
                <a:cs typeface="Lucida Sans"/>
              </a:rPr>
              <a:t>NEFMC</a:t>
            </a:r>
            <a:r>
              <a:rPr dirty="0" sz="2100" spc="-34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65">
                <a:solidFill>
                  <a:srgbClr val="522C80"/>
                </a:solidFill>
                <a:latin typeface="Lucida Sans"/>
                <a:cs typeface="Lucida Sans"/>
              </a:rPr>
              <a:t>Update </a:t>
            </a:r>
            <a:r>
              <a:rPr dirty="0" sz="2100" spc="-345">
                <a:solidFill>
                  <a:srgbClr val="522C80"/>
                </a:solidFill>
                <a:latin typeface="Lucida Sans"/>
                <a:cs typeface="Lucida Sans"/>
              </a:rPr>
              <a:t>16 </a:t>
            </a:r>
            <a:r>
              <a:rPr dirty="0" sz="2100" spc="-265">
                <a:solidFill>
                  <a:srgbClr val="522C80"/>
                </a:solidFill>
                <a:latin typeface="Lucida Sans"/>
                <a:cs typeface="Lucida Sans"/>
              </a:rPr>
              <a:t>April</a:t>
            </a:r>
            <a:r>
              <a:rPr dirty="0" sz="2100" spc="-34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385">
                <a:solidFill>
                  <a:srgbClr val="522C80"/>
                </a:solidFill>
                <a:latin typeface="Lucida Sans"/>
                <a:cs typeface="Lucida Sans"/>
              </a:rPr>
              <a:t>2025</a:t>
            </a:r>
            <a:endParaRPr sz="21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800">
              <a:latin typeface="Lucida Sans"/>
              <a:cs typeface="Lucida Sans"/>
            </a:endParaRPr>
          </a:p>
          <a:p>
            <a:pPr marL="867410">
              <a:lnSpc>
                <a:spcPct val="100000"/>
              </a:lnSpc>
            </a:pPr>
            <a:r>
              <a:rPr dirty="0" sz="1750" spc="-240">
                <a:latin typeface="Lucida Sans"/>
                <a:cs typeface="Lucida Sans"/>
              </a:rPr>
              <a:t>Joseph</a:t>
            </a:r>
            <a:r>
              <a:rPr dirty="0" sz="1750" spc="-270">
                <a:latin typeface="Lucida Sans"/>
                <a:cs typeface="Lucida Sans"/>
              </a:rPr>
              <a:t> </a:t>
            </a:r>
            <a:r>
              <a:rPr dirty="0" sz="1750" spc="-245">
                <a:latin typeface="Lucida Sans"/>
                <a:cs typeface="Lucida Sans"/>
              </a:rPr>
              <a:t>Caracappa,</a:t>
            </a:r>
            <a:r>
              <a:rPr dirty="0" sz="1750" spc="-265">
                <a:latin typeface="Lucida Sans"/>
                <a:cs typeface="Lucida Sans"/>
              </a:rPr>
              <a:t> </a:t>
            </a:r>
            <a:r>
              <a:rPr dirty="0" sz="1750" spc="-215">
                <a:latin typeface="Lucida Sans"/>
                <a:cs typeface="Lucida Sans"/>
              </a:rPr>
              <a:t>(lead</a:t>
            </a:r>
            <a:r>
              <a:rPr dirty="0" sz="1750" spc="-265">
                <a:latin typeface="Lucida Sans"/>
                <a:cs typeface="Lucida Sans"/>
              </a:rPr>
              <a:t> </a:t>
            </a:r>
            <a:r>
              <a:rPr dirty="0" sz="1750" spc="-170">
                <a:latin typeface="Lucida Sans"/>
                <a:cs typeface="Lucida Sans"/>
              </a:rPr>
              <a:t>editor)</a:t>
            </a:r>
            <a:endParaRPr sz="17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161925"/>
            <a:ext cx="4762499" cy="6162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324100"/>
            <a:ext cx="66675" cy="666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581275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83845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3733800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212" y="3986212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212" y="4243387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505325"/>
            <a:ext cx="66675" cy="6667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49300" y="847121"/>
            <a:ext cx="5526405" cy="40709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90">
                <a:latin typeface="Lucida Sans"/>
                <a:cs typeface="Lucida Sans"/>
              </a:rPr>
              <a:t>Risks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160">
                <a:latin typeface="Lucida Sans"/>
                <a:cs typeface="Lucida Sans"/>
              </a:rPr>
              <a:t>to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180">
                <a:latin typeface="Lucida Sans"/>
                <a:cs typeface="Lucida Sans"/>
              </a:rPr>
              <a:t>meeting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155">
                <a:latin typeface="Lucida Sans"/>
                <a:cs typeface="Lucida Sans"/>
              </a:rPr>
              <a:t>fishery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185">
                <a:latin typeface="Lucida Sans"/>
                <a:cs typeface="Lucida Sans"/>
              </a:rPr>
              <a:t>management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55">
                <a:latin typeface="Lucida Sans"/>
                <a:cs typeface="Lucida Sans"/>
              </a:rPr>
              <a:t>objectives</a:t>
            </a:r>
            <a:endParaRPr sz="175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500">
              <a:latin typeface="Lucida Sans"/>
              <a:cs typeface="Lucida Sans"/>
            </a:endParaRPr>
          </a:p>
          <a:p>
            <a:pPr marL="12700" marR="5080">
              <a:lnSpc>
                <a:spcPct val="112500"/>
              </a:lnSpc>
            </a:pPr>
            <a:r>
              <a:rPr dirty="0" sz="1500" spc="-45">
                <a:latin typeface="Lucida Sans"/>
                <a:cs typeface="Lucida Sans"/>
              </a:rPr>
              <a:t>Climate:</a:t>
            </a:r>
            <a:r>
              <a:rPr dirty="0" sz="1500" spc="-60">
                <a:latin typeface="Lucida Sans"/>
                <a:cs typeface="Lucida Sans"/>
              </a:rPr>
              <a:t> risks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managing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spatially,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managing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seasonally,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and </a:t>
            </a:r>
            <a:r>
              <a:rPr dirty="0" sz="1500" spc="-25">
                <a:latin typeface="Lucida Sans"/>
                <a:cs typeface="Lucida Sans"/>
              </a:rPr>
              <a:t>catch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specification</a:t>
            </a:r>
            <a:endParaRPr sz="1500">
              <a:latin typeface="Lucida Sans"/>
              <a:cs typeface="Lucida Sans"/>
            </a:endParaRPr>
          </a:p>
          <a:p>
            <a:pPr marL="393700" marR="1157605">
              <a:lnSpc>
                <a:spcPct val="112500"/>
              </a:lnSpc>
              <a:spcBef>
                <a:spcPts val="1500"/>
              </a:spcBef>
            </a:pPr>
            <a:r>
              <a:rPr dirty="0" sz="1500" spc="-40">
                <a:latin typeface="Lucida Sans"/>
                <a:cs typeface="Lucida Sans"/>
              </a:rPr>
              <a:t>Fish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protected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shifts </a:t>
            </a:r>
            <a:r>
              <a:rPr dirty="0" sz="1500" spc="-60">
                <a:latin typeface="Lucida Sans"/>
                <a:cs typeface="Lucida Sans"/>
              </a:rPr>
              <a:t>Changing </a:t>
            </a:r>
            <a:r>
              <a:rPr dirty="0" sz="1500" spc="-40">
                <a:latin typeface="Lucida Sans"/>
                <a:cs typeface="Lucida Sans"/>
              </a:rPr>
              <a:t>spawning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migration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timing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225"/>
              </a:spcBef>
            </a:pPr>
            <a:r>
              <a:rPr dirty="0" sz="1500" spc="-30">
                <a:latin typeface="Lucida Sans"/>
                <a:cs typeface="Lucida Sans"/>
              </a:rPr>
              <a:t>Multiple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stocks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with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poor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condition,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declining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productivity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"/>
                <a:cs typeface="Lucida Sans"/>
              </a:rPr>
              <a:t>Other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ocean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uses: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offshore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wind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development</a:t>
            </a:r>
            <a:endParaRPr sz="1500">
              <a:latin typeface="Lucida Sans"/>
              <a:cs typeface="Lucida Sans"/>
            </a:endParaRPr>
          </a:p>
          <a:p>
            <a:pPr marL="774700" marR="2008505" indent="-381000">
              <a:lnSpc>
                <a:spcPct val="112500"/>
              </a:lnSpc>
              <a:spcBef>
                <a:spcPts val="1500"/>
              </a:spcBef>
            </a:pPr>
            <a:r>
              <a:rPr dirty="0" sz="1500" spc="-25">
                <a:latin typeface="Lucida Sans"/>
                <a:cs typeface="Lucida Sans"/>
              </a:rPr>
              <a:t>Current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revenue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proposed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areas </a:t>
            </a:r>
            <a:r>
              <a:rPr dirty="0" sz="1500" spc="-55">
                <a:latin typeface="Lucida Sans"/>
                <a:cs typeface="Lucida Sans"/>
              </a:rPr>
              <a:t>1-</a:t>
            </a:r>
            <a:r>
              <a:rPr dirty="0" sz="1500">
                <a:latin typeface="Lucida Sans"/>
                <a:cs typeface="Lucida Sans"/>
              </a:rPr>
              <a:t>46%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Mid-</a:t>
            </a:r>
            <a:r>
              <a:rPr dirty="0" sz="1500" spc="-45">
                <a:latin typeface="Lucida Sans"/>
                <a:cs typeface="Lucida Sans"/>
              </a:rPr>
              <a:t>Atlantic </a:t>
            </a:r>
            <a:r>
              <a:rPr dirty="0" sz="1500" spc="-20">
                <a:latin typeface="Lucida Sans"/>
                <a:cs typeface="Lucida Sans"/>
              </a:rPr>
              <a:t>port</a:t>
            </a:r>
            <a:endParaRPr sz="1500">
              <a:latin typeface="Lucida Sans"/>
              <a:cs typeface="Lucida Sans"/>
            </a:endParaRPr>
          </a:p>
          <a:p>
            <a:pPr marL="774700">
              <a:lnSpc>
                <a:spcPct val="100000"/>
              </a:lnSpc>
              <a:spcBef>
                <a:spcPts val="225"/>
              </a:spcBef>
            </a:pPr>
            <a:r>
              <a:rPr dirty="0" sz="1500" spc="-55">
                <a:latin typeface="Lucida Sans"/>
                <a:cs typeface="Lucida Sans"/>
              </a:rPr>
              <a:t>2-</a:t>
            </a:r>
            <a:r>
              <a:rPr dirty="0" sz="1500">
                <a:latin typeface="Lucida Sans"/>
                <a:cs typeface="Lucida Sans"/>
              </a:rPr>
              <a:t>16%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MAFMC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managed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</a:t>
            </a:r>
            <a:endParaRPr sz="1500">
              <a:latin typeface="Lucida Sans"/>
              <a:cs typeface="Lucida Sans"/>
            </a:endParaRPr>
          </a:p>
          <a:p>
            <a:pPr marL="393700" marR="414020">
              <a:lnSpc>
                <a:spcPct val="112500"/>
              </a:lnSpc>
            </a:pPr>
            <a:r>
              <a:rPr dirty="0" sz="1500" spc="-20">
                <a:latin typeface="Lucida Sans"/>
                <a:cs typeface="Lucida Sans"/>
              </a:rPr>
              <a:t>Overlap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with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important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right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foraging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habitats, </a:t>
            </a:r>
            <a:r>
              <a:rPr dirty="0" sz="1500" spc="-25">
                <a:latin typeface="Lucida Sans"/>
                <a:cs typeface="Lucida Sans"/>
              </a:rPr>
              <a:t>increased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vessel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strike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noise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risks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10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29"/>
              <a:t>State</a:t>
            </a:r>
            <a:r>
              <a:rPr dirty="0" spc="-330"/>
              <a:t> </a:t>
            </a:r>
            <a:r>
              <a:rPr dirty="0" spc="-235"/>
              <a:t>of</a:t>
            </a:r>
            <a:r>
              <a:rPr dirty="0" spc="-325"/>
              <a:t> </a:t>
            </a:r>
            <a:r>
              <a:rPr dirty="0" spc="-225"/>
              <a:t>the</a:t>
            </a:r>
            <a:r>
              <a:rPr dirty="0" spc="-325"/>
              <a:t> </a:t>
            </a:r>
            <a:r>
              <a:rPr dirty="0" spc="-275"/>
              <a:t>Ecosystem</a:t>
            </a:r>
            <a:r>
              <a:rPr dirty="0" spc="-325"/>
              <a:t> </a:t>
            </a:r>
            <a:r>
              <a:rPr dirty="0" spc="-275"/>
              <a:t>Summary</a:t>
            </a:r>
            <a:r>
              <a:rPr dirty="0" spc="-325"/>
              <a:t> </a:t>
            </a:r>
            <a:r>
              <a:rPr dirty="0" spc="-360"/>
              <a:t>2025: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514" y="161925"/>
            <a:ext cx="4575735" cy="61004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1619250"/>
            <a:ext cx="66675" cy="666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514600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771775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3028950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3286125"/>
            <a:ext cx="66675" cy="666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3543300"/>
            <a:ext cx="66675" cy="666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057650"/>
            <a:ext cx="66675" cy="666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314825"/>
            <a:ext cx="66675" cy="666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572000"/>
            <a:ext cx="66675" cy="666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829175"/>
            <a:ext cx="66675" cy="666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5086350"/>
            <a:ext cx="66675" cy="6667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9300" y="1073150"/>
            <a:ext cx="5419725" cy="487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Lucida Sans"/>
                <a:cs typeface="Lucida Sans"/>
              </a:rPr>
              <a:t>Notable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2024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events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conditions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1500" spc="-95">
                <a:latin typeface="Lucida Sans"/>
                <a:cs typeface="Lucida Sans"/>
              </a:rPr>
              <a:t>2024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warmest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year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record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globally.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Again.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1550" spc="-25" i="1">
                <a:latin typeface="Lucida Sans"/>
                <a:cs typeface="Lucida Sans"/>
              </a:rPr>
              <a:t>BUT</a:t>
            </a:r>
            <a:endParaRPr sz="1550">
              <a:latin typeface="Lucida Sans"/>
              <a:cs typeface="Lucida Sans"/>
            </a:endParaRPr>
          </a:p>
          <a:p>
            <a:pPr marL="393700" marR="1582420">
              <a:lnSpc>
                <a:spcPct val="112500"/>
              </a:lnSpc>
              <a:spcBef>
                <a:spcPts val="1490"/>
              </a:spcBef>
            </a:pPr>
            <a:r>
              <a:rPr dirty="0" sz="1500" spc="-45">
                <a:latin typeface="Lucida Sans"/>
                <a:cs typeface="Lucida Sans"/>
              </a:rPr>
              <a:t>Cooler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conditions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across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coast </a:t>
            </a:r>
            <a:r>
              <a:rPr dirty="0" sz="1500">
                <a:latin typeface="Lucida Sans"/>
                <a:cs typeface="Lucida Sans"/>
              </a:rPr>
              <a:t>Well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established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Mid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Atlantic</a:t>
            </a:r>
            <a:r>
              <a:rPr dirty="0" sz="1500" spc="-65">
                <a:latin typeface="Lucida Sans"/>
                <a:cs typeface="Lucida Sans"/>
              </a:rPr>
              <a:t> Cold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Pool</a:t>
            </a:r>
            <a:endParaRPr sz="1500">
              <a:latin typeface="Lucida Sans"/>
              <a:cs typeface="Lucida Sans"/>
            </a:endParaRPr>
          </a:p>
          <a:p>
            <a:pPr marL="393700" marR="1090930">
              <a:lnSpc>
                <a:spcPct val="112500"/>
              </a:lnSpc>
            </a:pPr>
            <a:r>
              <a:rPr dirty="0" sz="1500" spc="-30">
                <a:latin typeface="Lucida Sans"/>
                <a:cs typeface="Lucida Sans"/>
              </a:rPr>
              <a:t>Multiple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summer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upwelling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events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off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NJ </a:t>
            </a:r>
            <a:r>
              <a:rPr dirty="0" sz="1500" spc="-30">
                <a:latin typeface="Lucida Sans"/>
                <a:cs typeface="Lucida Sans"/>
              </a:rPr>
              <a:t>Extreme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ocean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acidification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measured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off </a:t>
            </a:r>
            <a:r>
              <a:rPr dirty="0" sz="1500" spc="-25">
                <a:latin typeface="Lucida Sans"/>
                <a:cs typeface="Lucida Sans"/>
              </a:rPr>
              <a:t>NJ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</a:pPr>
            <a:r>
              <a:rPr dirty="0" sz="1500">
                <a:latin typeface="Lucida Sans"/>
                <a:cs typeface="Lucida Sans"/>
              </a:rPr>
              <a:t>Many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observations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different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spatial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timing </a:t>
            </a:r>
            <a:r>
              <a:rPr dirty="0" sz="1500" spc="-30">
                <a:latin typeface="Lucida Sans"/>
                <a:cs typeface="Lucida Sans"/>
              </a:rPr>
              <a:t>patterns,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changed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abundance</a:t>
            </a:r>
            <a:endParaRPr sz="1500">
              <a:latin typeface="Lucida Sans"/>
              <a:cs typeface="Lucida Sans"/>
            </a:endParaRPr>
          </a:p>
          <a:p>
            <a:pPr marL="393700" marR="777240">
              <a:lnSpc>
                <a:spcPct val="112500"/>
              </a:lnSpc>
            </a:pPr>
            <a:r>
              <a:rPr dirty="0" sz="1500" spc="-20">
                <a:latin typeface="Lucida Sans"/>
                <a:cs typeface="Lucida Sans"/>
              </a:rPr>
              <a:t>Good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scallop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recruitment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Nantucket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lightship </a:t>
            </a:r>
            <a:r>
              <a:rPr dirty="0" sz="1500">
                <a:latin typeface="Lucida Sans"/>
                <a:cs typeface="Lucida Sans"/>
              </a:rPr>
              <a:t>More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drum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Chesapeake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Bay</a:t>
            </a:r>
            <a:endParaRPr sz="1500">
              <a:latin typeface="Lucida Sans"/>
              <a:cs typeface="Lucida Sans"/>
            </a:endParaRPr>
          </a:p>
          <a:p>
            <a:pPr marL="393700" marR="2437765">
              <a:lnSpc>
                <a:spcPct val="112500"/>
              </a:lnSpc>
            </a:pPr>
            <a:r>
              <a:rPr dirty="0" sz="1500" spc="-50">
                <a:latin typeface="Lucida Sans"/>
                <a:cs typeface="Lucida Sans"/>
              </a:rPr>
              <a:t>Arctic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copepods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GOM </a:t>
            </a:r>
            <a:r>
              <a:rPr dirty="0" sz="1500" spc="-40">
                <a:latin typeface="Lucida Sans"/>
                <a:cs typeface="Lucida Sans"/>
              </a:rPr>
              <a:t>Cocolithophore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bloom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off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NY </a:t>
            </a:r>
            <a:r>
              <a:rPr dirty="0" sz="1500" spc="-30">
                <a:latin typeface="Lucida Sans"/>
                <a:cs typeface="Lucida Sans"/>
              </a:rPr>
              <a:t>Large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aggregations</a:t>
            </a:r>
            <a:endParaRPr sz="1500">
              <a:latin typeface="Lucida Sans"/>
              <a:cs typeface="Lucida Sans"/>
            </a:endParaRPr>
          </a:p>
          <a:p>
            <a:pPr marL="12700" marR="1654810">
              <a:lnSpc>
                <a:spcPct val="112500"/>
              </a:lnSpc>
              <a:spcBef>
                <a:spcPts val="1500"/>
              </a:spcBef>
            </a:pPr>
            <a:r>
              <a:rPr dirty="0" sz="1500">
                <a:latin typeface="Lucida Sans"/>
                <a:cs typeface="Lucida Sans"/>
              </a:rPr>
              <a:t>We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welcome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your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observations!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northeast.ecosystem.highlights@noaa.gov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10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29"/>
              <a:t>State</a:t>
            </a:r>
            <a:r>
              <a:rPr dirty="0" spc="-335"/>
              <a:t> </a:t>
            </a:r>
            <a:r>
              <a:rPr dirty="0" spc="-235"/>
              <a:t>of</a:t>
            </a:r>
            <a:r>
              <a:rPr dirty="0" spc="-330"/>
              <a:t> </a:t>
            </a:r>
            <a:r>
              <a:rPr dirty="0" spc="-225"/>
              <a:t>the</a:t>
            </a:r>
            <a:r>
              <a:rPr dirty="0" spc="-330"/>
              <a:t> </a:t>
            </a:r>
            <a:r>
              <a:rPr dirty="0" spc="-275"/>
              <a:t>Ecosystem</a:t>
            </a:r>
            <a:r>
              <a:rPr dirty="0" spc="-330"/>
              <a:t> </a:t>
            </a:r>
            <a:r>
              <a:rPr dirty="0" spc="-275"/>
              <a:t>Summary</a:t>
            </a:r>
            <a:r>
              <a:rPr dirty="0" spc="-330"/>
              <a:t> </a:t>
            </a:r>
            <a:r>
              <a:rPr dirty="0" spc="-350"/>
              <a:t>2025:</a:t>
            </a:r>
            <a:r>
              <a:rPr dirty="0" spc="-320"/>
              <a:t> </a:t>
            </a:r>
            <a:r>
              <a:rPr dirty="0" spc="-365"/>
              <a:t>2024</a:t>
            </a:r>
            <a:r>
              <a:rPr dirty="0" spc="-330"/>
              <a:t> </a:t>
            </a:r>
            <a:r>
              <a:rPr dirty="0" spc="-295"/>
              <a:t>Highlights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10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135" y="520700"/>
            <a:ext cx="952436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25" b="1">
                <a:latin typeface="Calibri"/>
                <a:cs typeface="Calibri"/>
              </a:rPr>
              <a:t>SSC</a:t>
            </a:r>
            <a:r>
              <a:rPr dirty="0" sz="3350" spc="-130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and</a:t>
            </a:r>
            <a:r>
              <a:rPr dirty="0" sz="3350" spc="-125" b="1">
                <a:latin typeface="Calibri"/>
                <a:cs typeface="Calibri"/>
              </a:rPr>
              <a:t> </a:t>
            </a:r>
            <a:r>
              <a:rPr dirty="0" sz="3350" spc="-45" b="1">
                <a:latin typeface="Calibri"/>
                <a:cs typeface="Calibri"/>
              </a:rPr>
              <a:t>Council</a:t>
            </a:r>
            <a:r>
              <a:rPr dirty="0" sz="3350" spc="-125" b="1">
                <a:latin typeface="Calibri"/>
                <a:cs typeface="Calibri"/>
              </a:rPr>
              <a:t> </a:t>
            </a:r>
            <a:r>
              <a:rPr dirty="0" sz="3350" b="1">
                <a:latin typeface="Calibri"/>
                <a:cs typeface="Calibri"/>
              </a:rPr>
              <a:t>Requests</a:t>
            </a:r>
            <a:r>
              <a:rPr dirty="0" sz="3350" spc="-130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from</a:t>
            </a:r>
            <a:r>
              <a:rPr dirty="0" sz="3350" spc="-125" b="1">
                <a:latin typeface="Calibri"/>
                <a:cs typeface="Calibri"/>
              </a:rPr>
              <a:t> </a:t>
            </a:r>
            <a:r>
              <a:rPr dirty="0" sz="3350" spc="130" b="1">
                <a:latin typeface="Calibri"/>
                <a:cs typeface="Calibri"/>
              </a:rPr>
              <a:t>2024</a:t>
            </a:r>
            <a:r>
              <a:rPr dirty="0" sz="3350" spc="-125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and</a:t>
            </a:r>
            <a:r>
              <a:rPr dirty="0" sz="3350" spc="-125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Prioritization</a:t>
            </a:r>
            <a:endParaRPr sz="3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762000" y="885825"/>
          <a:ext cx="10077450" cy="5599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6840"/>
                <a:gridCol w="647064"/>
                <a:gridCol w="857250"/>
                <a:gridCol w="1127125"/>
                <a:gridCol w="1340484"/>
                <a:gridCol w="2103754"/>
              </a:tblGrid>
              <a:tr h="2857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Request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20" b="1">
                          <a:latin typeface="Arial"/>
                          <a:cs typeface="Arial"/>
                        </a:rPr>
                        <a:t>Year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20" b="1">
                          <a:latin typeface="Arial"/>
                          <a:cs typeface="Arial"/>
                        </a:rPr>
                        <a:t>Rank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Source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Status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CFCFCF"/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thresholds/ref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latin typeface="Arial"/>
                          <a:cs typeface="Arial"/>
                        </a:rPr>
                        <a:t>pts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666666"/>
                      </a:solidFill>
                      <a:prstDash val="solid"/>
                    </a:lnB>
                    <a:solidFill>
                      <a:srgbClr val="F5F5DC"/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marL="62865" marR="448945">
                        <a:lnSpc>
                          <a:spcPts val="1280"/>
                        </a:lnSpc>
                        <a:spcBef>
                          <a:spcPts val="509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Compare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EOF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(Link)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thresholds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empirical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thresholds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(Large,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Tam)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0970"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Highest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0970"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MAFMC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0970"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0970"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8745" marR="338455">
                        <a:lnSpc>
                          <a:spcPts val="1280"/>
                        </a:lnSpc>
                        <a:spcBef>
                          <a:spcPts val="509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planning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T w="9525">
                      <a:solidFill>
                        <a:srgbClr val="666666"/>
                      </a:solidFill>
                      <a:prstDash val="solid"/>
                    </a:lnT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62865" marR="116839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Simulation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gauge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effectiveness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indicators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(e.g.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EOF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testing)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Highest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MAFMC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3355" marR="258445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progress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EOF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18745" marR="338455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planning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solidFill>
                      <a:srgbClr val="EEEEEE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62865" marR="414655">
                        <a:lnSpc>
                          <a:spcPts val="1200"/>
                        </a:lnSpc>
                        <a:spcBef>
                          <a:spcPts val="61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Trend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Inflection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Break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points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Early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warning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variance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8105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6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2019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260"/>
                        </a:lnSpc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Highest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91440" marR="165735">
                        <a:lnSpc>
                          <a:spcPts val="12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Both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Councils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SSCs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8105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SOE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(trends)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18745" marR="129539">
                        <a:lnSpc>
                          <a:spcPts val="12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short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term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trend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analysis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included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8105"/>
                </a:tc>
              </a:tr>
              <a:tr h="4381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Optimum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yield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ecosystem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Highest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NEFMC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18745" marR="338455">
                        <a:lnSpc>
                          <a:spcPts val="128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planning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solidFill>
                      <a:srgbClr val="EEEEEE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62865" marR="254000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Include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standardized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about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uncertainty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e.g.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IPCC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NCA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applicable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indicator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input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Highest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NEFMC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started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Lacking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resources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year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</a:tr>
              <a:tr h="447675">
                <a:tc>
                  <a:txBody>
                    <a:bodyPr/>
                    <a:lstStyle/>
                    <a:p>
                      <a:pPr marL="62865" marR="67945">
                        <a:lnSpc>
                          <a:spcPts val="12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Establish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links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between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events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consequences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(e.g.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temp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ranges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species)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Highest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MAFMC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18745" marR="579120">
                        <a:lnSpc>
                          <a:spcPts val="1200"/>
                        </a:lnSpc>
                        <a:spcBef>
                          <a:spcPts val="61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Temperature</a:t>
                      </a:r>
                      <a:r>
                        <a:rPr dirty="0" sz="1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threshold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solidFill>
                      <a:srgbClr val="EEEEEE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How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does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phyto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affect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EOF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indicator,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if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all?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High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MAFMC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 marL="118745" marR="338455">
                        <a:lnSpc>
                          <a:spcPts val="128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planning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/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Sum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TAC/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Landings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relative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TAC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3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2021,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300"/>
                        </a:lnSpc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526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Moderate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MAFMC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13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SOE-MAFMC,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73355" marR="413384">
                        <a:lnSpc>
                          <a:spcPts val="1200"/>
                        </a:lnSpc>
                        <a:spcBef>
                          <a:spcPts val="11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progress-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NEFMC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Seafood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Production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section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solidFill>
                      <a:srgbClr val="EEEEEE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algn="just" marL="62865" marR="339725">
                        <a:lnSpc>
                          <a:spcPts val="128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Nutrient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input,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Benthic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Flux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POC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(particulate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organic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carbon)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inform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benthic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productivity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something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surface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indicators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6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2021,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260"/>
                        </a:lnSpc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5260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Arial"/>
                          <a:cs typeface="Arial"/>
                        </a:rPr>
                        <a:t>Low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MAFMC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SOE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118745" marR="268605">
                        <a:lnSpc>
                          <a:spcPts val="1200"/>
                        </a:lnSpc>
                        <a:spcBef>
                          <a:spcPts val="12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Benthos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abuncance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distribution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indices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included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54305"/>
                </a:tc>
              </a:tr>
              <a:tr h="44767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Reduce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indicator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dimensionality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multivariate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statistics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2020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Lowest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NEFMC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progress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65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18745" marR="338455">
                        <a:lnSpc>
                          <a:spcPts val="1200"/>
                        </a:lnSpc>
                        <a:spcBef>
                          <a:spcPts val="6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planning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SSC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solidFill>
                      <a:srgbClr val="EEEEEE"/>
                    </a:solidFill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Management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F5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F5DC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65"/>
              <a:t>2025</a:t>
            </a:r>
            <a:r>
              <a:rPr dirty="0" spc="-330"/>
              <a:t> </a:t>
            </a:r>
            <a:r>
              <a:rPr dirty="0" spc="-229"/>
              <a:t>State</a:t>
            </a:r>
            <a:r>
              <a:rPr dirty="0" spc="-330"/>
              <a:t> </a:t>
            </a:r>
            <a:r>
              <a:rPr dirty="0" spc="-235"/>
              <a:t>of</a:t>
            </a:r>
            <a:r>
              <a:rPr dirty="0" spc="-325"/>
              <a:t> </a:t>
            </a:r>
            <a:r>
              <a:rPr dirty="0" spc="-225"/>
              <a:t>the</a:t>
            </a:r>
            <a:r>
              <a:rPr dirty="0" spc="-330"/>
              <a:t> </a:t>
            </a:r>
            <a:r>
              <a:rPr dirty="0" spc="-275"/>
              <a:t>Ecosystem</a:t>
            </a:r>
            <a:r>
              <a:rPr dirty="0" spc="-325"/>
              <a:t> </a:t>
            </a:r>
            <a:r>
              <a:rPr dirty="0" spc="-265"/>
              <a:t>Request</a:t>
            </a:r>
            <a:r>
              <a:rPr dirty="0" spc="-330"/>
              <a:t> </a:t>
            </a:r>
            <a:r>
              <a:rPr dirty="0" spc="-275"/>
              <a:t>tracking</a:t>
            </a:r>
            <a:r>
              <a:rPr dirty="0" spc="-330"/>
              <a:t> </a:t>
            </a:r>
            <a:r>
              <a:rPr dirty="0" spc="-320"/>
              <a:t>memo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>
            <a:hlinkClick r:id="rId2"/>
          </p:cNvPr>
          <p:cNvSpPr/>
          <p:nvPr/>
        </p:nvSpPr>
        <p:spPr>
          <a:xfrm>
            <a:off x="1847850" y="2143125"/>
            <a:ext cx="476250" cy="190500"/>
          </a:xfrm>
          <a:custGeom>
            <a:avLst/>
            <a:gdLst/>
            <a:ahLst/>
            <a:cxnLst/>
            <a:rect l="l" t="t" r="r" b="b"/>
            <a:pathLst>
              <a:path w="476250" h="190500">
                <a:moveTo>
                  <a:pt x="451465" y="190500"/>
                </a:moveTo>
                <a:lnTo>
                  <a:pt x="24784" y="190500"/>
                </a:lnTo>
                <a:lnTo>
                  <a:pt x="21135" y="189776"/>
                </a:lnTo>
                <a:lnTo>
                  <a:pt x="0" y="165715"/>
                </a:lnTo>
                <a:lnTo>
                  <a:pt x="0" y="161925"/>
                </a:lnTo>
                <a:lnTo>
                  <a:pt x="0" y="24784"/>
                </a:lnTo>
                <a:lnTo>
                  <a:pt x="24784" y="0"/>
                </a:lnTo>
                <a:lnTo>
                  <a:pt x="451465" y="0"/>
                </a:lnTo>
                <a:lnTo>
                  <a:pt x="476250" y="24784"/>
                </a:lnTo>
                <a:lnTo>
                  <a:pt x="476250" y="165715"/>
                </a:lnTo>
                <a:lnTo>
                  <a:pt x="455104" y="189776"/>
                </a:lnTo>
                <a:lnTo>
                  <a:pt x="451465" y="190500"/>
                </a:lnTo>
                <a:close/>
              </a:path>
            </a:pathLst>
          </a:custGeom>
          <a:solidFill>
            <a:srgbClr val="E7E8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686300" y="2143125"/>
            <a:ext cx="666750" cy="190500"/>
          </a:xfrm>
          <a:custGeom>
            <a:avLst/>
            <a:gdLst/>
            <a:ahLst/>
            <a:cxnLst/>
            <a:rect l="l" t="t" r="r" b="b"/>
            <a:pathLst>
              <a:path w="666750" h="190500">
                <a:moveTo>
                  <a:pt x="641966" y="190500"/>
                </a:moveTo>
                <a:lnTo>
                  <a:pt x="24784" y="190500"/>
                </a:lnTo>
                <a:lnTo>
                  <a:pt x="21135" y="189776"/>
                </a:lnTo>
                <a:lnTo>
                  <a:pt x="0" y="165715"/>
                </a:lnTo>
                <a:lnTo>
                  <a:pt x="0" y="161925"/>
                </a:lnTo>
                <a:lnTo>
                  <a:pt x="0" y="24784"/>
                </a:lnTo>
                <a:lnTo>
                  <a:pt x="24784" y="0"/>
                </a:lnTo>
                <a:lnTo>
                  <a:pt x="641966" y="0"/>
                </a:lnTo>
                <a:lnTo>
                  <a:pt x="666750" y="24784"/>
                </a:lnTo>
                <a:lnTo>
                  <a:pt x="666750" y="165715"/>
                </a:lnTo>
                <a:lnTo>
                  <a:pt x="645604" y="189776"/>
                </a:lnTo>
                <a:lnTo>
                  <a:pt x="641966" y="190500"/>
                </a:lnTo>
                <a:close/>
              </a:path>
            </a:pathLst>
          </a:custGeom>
          <a:solidFill>
            <a:srgbClr val="E7E8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49297" y="1563916"/>
            <a:ext cx="4615180" cy="1687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254">
                <a:solidFill>
                  <a:srgbClr val="522C80"/>
                </a:solidFill>
                <a:latin typeface="Lucida Sans"/>
                <a:cs typeface="Lucida Sans"/>
              </a:rPr>
              <a:t>Recent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0">
                <a:solidFill>
                  <a:srgbClr val="522C80"/>
                </a:solidFill>
                <a:latin typeface="Lucida Sans"/>
                <a:cs typeface="Lucida Sans"/>
              </a:rPr>
              <a:t>short</a:t>
            </a:r>
            <a:r>
              <a:rPr dirty="0" sz="2100" spc="-31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0">
                <a:solidFill>
                  <a:srgbClr val="522C80"/>
                </a:solidFill>
                <a:latin typeface="Lucida Sans"/>
                <a:cs typeface="Lucida Sans"/>
              </a:rPr>
              <a:t>term</a:t>
            </a:r>
            <a:r>
              <a:rPr dirty="0" sz="2100" spc="-31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4">
                <a:solidFill>
                  <a:srgbClr val="522C80"/>
                </a:solidFill>
                <a:latin typeface="Lucida Sans"/>
                <a:cs typeface="Lucida Sans"/>
              </a:rPr>
              <a:t>trends</a:t>
            </a:r>
            <a:r>
              <a:rPr dirty="0" sz="2100" spc="-31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85">
                <a:solidFill>
                  <a:srgbClr val="522C80"/>
                </a:solidFill>
                <a:latin typeface="Lucida Sans"/>
                <a:cs typeface="Lucida Sans"/>
              </a:rPr>
              <a:t>assessed</a:t>
            </a:r>
            <a:endParaRPr sz="2100">
              <a:latin typeface="Lucida Sans"/>
              <a:cs typeface="Lucida Sans"/>
            </a:endParaRPr>
          </a:p>
          <a:p>
            <a:pPr marL="12700" marR="5080">
              <a:lnSpc>
                <a:spcPts val="3529"/>
              </a:lnSpc>
              <a:spcBef>
                <a:spcPts val="155"/>
              </a:spcBef>
            </a:pPr>
            <a:r>
              <a:rPr dirty="0" sz="1500" spc="-45">
                <a:latin typeface="Lucida Sans"/>
                <a:cs typeface="Lucida Sans"/>
              </a:rPr>
              <a:t>Andy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Beet's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solidFill>
                  <a:srgbClr val="C20909"/>
                </a:solidFill>
                <a:latin typeface="SimSun-ExtB"/>
                <a:cs typeface="SimSun-ExtB"/>
                <a:hlinkClick r:id="rId2"/>
              </a:rPr>
              <a:t>arfit</a:t>
            </a:r>
            <a:r>
              <a:rPr dirty="0" sz="1500" spc="-345">
                <a:solidFill>
                  <a:srgbClr val="C20909"/>
                </a:solidFill>
                <a:latin typeface="SimSun-ExtB"/>
                <a:cs typeface="SimSun-ExtB"/>
                <a:hlinkClick r:id="rId2"/>
              </a:rPr>
              <a:t> </a:t>
            </a:r>
            <a:r>
              <a:rPr dirty="0" sz="1500" spc="-990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R</a:t>
            </a:r>
            <a:r>
              <a:rPr dirty="0" sz="1500" spc="-30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R</a:t>
            </a:r>
            <a:r>
              <a:rPr dirty="0" sz="1500" spc="-6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 </a:t>
            </a:r>
            <a:r>
              <a:rPr dirty="0" sz="1500" spc="-1005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p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p</a:t>
            </a:r>
            <a:r>
              <a:rPr dirty="0" sz="1500" spc="-875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a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a</a:t>
            </a:r>
            <a:r>
              <a:rPr dirty="0" sz="1500" spc="-815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c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c</a:t>
            </a:r>
            <a:r>
              <a:rPr dirty="0" sz="1500" spc="-925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k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k</a:t>
            </a:r>
            <a:r>
              <a:rPr dirty="0" sz="1500" spc="-875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a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a</a:t>
            </a:r>
            <a:r>
              <a:rPr dirty="0" sz="1500" spc="-994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g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g</a:t>
            </a:r>
            <a:r>
              <a:rPr dirty="0" sz="1500" spc="-890">
                <a:solidFill>
                  <a:srgbClr val="C20909"/>
                </a:solidFill>
                <a:latin typeface="Lucida Sans"/>
                <a:cs typeface="Lucida Sans"/>
                <a:hlinkClick r:id="rId2"/>
              </a:rPr>
              <a:t>e</a:t>
            </a:r>
            <a:r>
              <a:rPr dirty="0" sz="1500" spc="-45">
                <a:solidFill>
                  <a:srgbClr val="333333"/>
                </a:solidFill>
                <a:latin typeface="Lucida Sans"/>
                <a:cs typeface="Lucida Sans"/>
                <a:hlinkClick r:id="rId2"/>
              </a:rPr>
              <a:t>e</a:t>
            </a:r>
            <a:r>
              <a:rPr dirty="0" sz="1500" spc="-65">
                <a:solidFill>
                  <a:srgbClr val="333333"/>
                </a:solidFill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integrated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into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SimSun-ExtB"/>
                <a:cs typeface="SimSun-ExtB"/>
              </a:rPr>
              <a:t>ecodata </a:t>
            </a:r>
            <a:r>
              <a:rPr dirty="0" sz="1500" spc="-55">
                <a:latin typeface="Lucida Sans"/>
                <a:cs typeface="Lucida Sans"/>
              </a:rPr>
              <a:t>Apply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most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recent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10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years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each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dataset</a:t>
            </a:r>
            <a:r>
              <a:rPr dirty="0" sz="1500" spc="50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Apply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full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datasets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&lt;30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years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49297" y="4116616"/>
            <a:ext cx="4658995" cy="1497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250">
                <a:solidFill>
                  <a:srgbClr val="522C80"/>
                </a:solidFill>
                <a:latin typeface="Lucida Sans"/>
                <a:cs typeface="Lucida Sans"/>
              </a:rPr>
              <a:t>No</a:t>
            </a:r>
            <a:r>
              <a:rPr dirty="0" sz="2100" spc="-33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60">
                <a:solidFill>
                  <a:srgbClr val="522C80"/>
                </a:solidFill>
                <a:latin typeface="Lucida Sans"/>
                <a:cs typeface="Lucida Sans"/>
              </a:rPr>
              <a:t>more</a:t>
            </a:r>
            <a:r>
              <a:rPr dirty="0" sz="2100" spc="-33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70">
                <a:solidFill>
                  <a:srgbClr val="522C80"/>
                </a:solidFill>
                <a:latin typeface="Lucida Sans"/>
                <a:cs typeface="Lucida Sans"/>
              </a:rPr>
              <a:t>polynomial</a:t>
            </a:r>
            <a:r>
              <a:rPr dirty="0" sz="2100" spc="-33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85">
                <a:solidFill>
                  <a:srgbClr val="522C80"/>
                </a:solidFill>
                <a:latin typeface="Lucida Sans"/>
                <a:cs typeface="Lucida Sans"/>
              </a:rPr>
              <a:t>long</a:t>
            </a:r>
            <a:r>
              <a:rPr dirty="0" sz="2100" spc="-33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0">
                <a:solidFill>
                  <a:srgbClr val="522C80"/>
                </a:solidFill>
                <a:latin typeface="Lucida Sans"/>
                <a:cs typeface="Lucida Sans"/>
              </a:rPr>
              <a:t>term</a:t>
            </a:r>
            <a:r>
              <a:rPr dirty="0" sz="2100" spc="-33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4">
                <a:solidFill>
                  <a:srgbClr val="522C80"/>
                </a:solidFill>
                <a:latin typeface="Lucida Sans"/>
                <a:cs typeface="Lucida Sans"/>
              </a:rPr>
              <a:t>trends</a:t>
            </a:r>
            <a:r>
              <a:rPr dirty="0" sz="2100" spc="-33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85">
                <a:solidFill>
                  <a:srgbClr val="522C80"/>
                </a:solidFill>
                <a:latin typeface="Lucida Sans"/>
                <a:cs typeface="Lucida Sans"/>
              </a:rPr>
              <a:t>assessed</a:t>
            </a:r>
            <a:endParaRPr sz="2100">
              <a:latin typeface="Lucida Sans"/>
              <a:cs typeface="Lucida Sans"/>
            </a:endParaRPr>
          </a:p>
          <a:p>
            <a:pPr marL="12700" marR="584200">
              <a:lnSpc>
                <a:spcPct val="112500"/>
              </a:lnSpc>
              <a:spcBef>
                <a:spcPts val="1455"/>
              </a:spcBef>
            </a:pPr>
            <a:r>
              <a:rPr dirty="0" sz="1500" spc="-40">
                <a:latin typeface="Lucida Sans"/>
                <a:cs typeface="Lucida Sans"/>
              </a:rPr>
              <a:t>Decision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based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how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strange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some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them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looked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"/>
                <a:cs typeface="Lucida Sans"/>
              </a:rPr>
              <a:t>Has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implications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risk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assessment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scoring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747" y="1697720"/>
            <a:ext cx="4525510" cy="20479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9300" y="520700"/>
            <a:ext cx="589407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30" b="1">
                <a:latin typeface="Calibri"/>
                <a:cs typeface="Calibri"/>
              </a:rPr>
              <a:t>2025</a:t>
            </a:r>
            <a:r>
              <a:rPr dirty="0" sz="3350" spc="-145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Changes:</a:t>
            </a:r>
            <a:r>
              <a:rPr dirty="0" sz="3350" spc="-140" b="1">
                <a:latin typeface="Calibri"/>
                <a:cs typeface="Calibri"/>
              </a:rPr>
              <a:t> </a:t>
            </a:r>
            <a:r>
              <a:rPr dirty="0" sz="3350" spc="-75" b="1">
                <a:latin typeface="Calibri"/>
                <a:cs typeface="Calibri"/>
              </a:rPr>
              <a:t>Trend</a:t>
            </a:r>
            <a:r>
              <a:rPr dirty="0" sz="3350" spc="-145" b="1">
                <a:latin typeface="Calibri"/>
                <a:cs typeface="Calibri"/>
              </a:rPr>
              <a:t> </a:t>
            </a:r>
            <a:r>
              <a:rPr dirty="0" sz="3350" spc="40" b="1">
                <a:latin typeface="Calibri"/>
                <a:cs typeface="Calibri"/>
              </a:rPr>
              <a:t>assessment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14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520700"/>
            <a:ext cx="94037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30" b="1">
                <a:latin typeface="Calibri"/>
                <a:cs typeface="Calibri"/>
              </a:rPr>
              <a:t>2025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Performance</a:t>
            </a:r>
            <a:r>
              <a:rPr dirty="0" sz="3350" spc="-145" b="1">
                <a:latin typeface="Calibri"/>
                <a:cs typeface="Calibri"/>
              </a:rPr>
              <a:t> </a:t>
            </a:r>
            <a:r>
              <a:rPr dirty="0" sz="3350" spc="-50" b="1">
                <a:latin typeface="Calibri"/>
                <a:cs typeface="Calibri"/>
              </a:rPr>
              <a:t>relative</a:t>
            </a:r>
            <a:r>
              <a:rPr dirty="0" sz="3350" spc="-145" b="1">
                <a:latin typeface="Calibri"/>
                <a:cs typeface="Calibri"/>
              </a:rPr>
              <a:t> </a:t>
            </a:r>
            <a:r>
              <a:rPr dirty="0" sz="3350" spc="-35" b="1">
                <a:latin typeface="Calibri"/>
                <a:cs typeface="Calibri"/>
              </a:rPr>
              <a:t>to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management</a:t>
            </a:r>
            <a:r>
              <a:rPr dirty="0" sz="3350" spc="-145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objectives</a:t>
            </a:r>
            <a:endParaRPr sz="3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" y="2409825"/>
            <a:ext cx="1504949" cy="1504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2409825"/>
            <a:ext cx="1495425" cy="1504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4850" y="1409699"/>
            <a:ext cx="2495549" cy="25050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2825" y="2409824"/>
            <a:ext cx="1495425" cy="15049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10675" y="2409825"/>
            <a:ext cx="1495425" cy="150494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14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28695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Commercial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landings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904" y="1579973"/>
            <a:ext cx="4602653" cy="402386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49962" y="1073150"/>
            <a:ext cx="28270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harvest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0222" y="1579919"/>
            <a:ext cx="4593336" cy="17117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7425" y="3648075"/>
            <a:ext cx="4671494" cy="20475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5875" y="428624"/>
            <a:ext cx="200025" cy="2000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4645025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547870" algn="l"/>
              </a:tabLst>
            </a:pPr>
            <a:r>
              <a:rPr dirty="0" spc="-265"/>
              <a:t>Objective:</a:t>
            </a:r>
            <a:r>
              <a:rPr dirty="0" spc="-335"/>
              <a:t> </a:t>
            </a:r>
            <a:r>
              <a:rPr dirty="0" spc="-254"/>
              <a:t>New</a:t>
            </a:r>
            <a:r>
              <a:rPr dirty="0" spc="-330"/>
              <a:t> </a:t>
            </a:r>
            <a:r>
              <a:rPr dirty="0" spc="-275"/>
              <a:t>England</a:t>
            </a:r>
            <a:r>
              <a:rPr dirty="0" spc="-335"/>
              <a:t> </a:t>
            </a:r>
            <a:r>
              <a:rPr dirty="0" spc="-260"/>
              <a:t>Seafood</a:t>
            </a:r>
            <a:r>
              <a:rPr dirty="0" spc="-330"/>
              <a:t> </a:t>
            </a:r>
            <a:r>
              <a:rPr dirty="0" spc="-275"/>
              <a:t>production</a:t>
            </a:r>
            <a:r>
              <a:rPr dirty="0"/>
              <a:t>	</a:t>
            </a:r>
            <a:r>
              <a:rPr dirty="0" spc="-434"/>
              <a:t>/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2100" y="428624"/>
            <a:ext cx="200025" cy="2000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19750" y="428624"/>
            <a:ext cx="200025" cy="20002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49300" y="5978525"/>
            <a:ext cx="963739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0">
                <a:latin typeface="Lucida Sans"/>
                <a:cs typeface="Lucida Sans"/>
              </a:rPr>
              <a:t>Multiple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drivers: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ecosystem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stock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production,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actions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(stock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rebuilding),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market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conditions </a:t>
            </a:r>
            <a:r>
              <a:rPr dirty="0" sz="1500" spc="-50">
                <a:latin typeface="Lucida Sans"/>
                <a:cs typeface="Lucida Sans"/>
              </a:rPr>
              <a:t>(including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COVID-</a:t>
            </a:r>
            <a:r>
              <a:rPr dirty="0" sz="1500" spc="-95">
                <a:latin typeface="Lucida Sans"/>
                <a:cs typeface="Lucida Sans"/>
              </a:rPr>
              <a:t>19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disruptions),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environmental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change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98782" y="6188075"/>
            <a:ext cx="4489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16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19850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Indicator:</a:t>
            </a:r>
            <a:r>
              <a:rPr dirty="0" sz="1500" spc="-45">
                <a:latin typeface="Lucida Sans"/>
                <a:cs typeface="Lucida Sans"/>
              </a:rPr>
              <a:t> Stock </a:t>
            </a:r>
            <a:r>
              <a:rPr dirty="0" sz="1500" spc="-10">
                <a:latin typeface="Lucida Sans"/>
                <a:cs typeface="Lucida Sans"/>
              </a:rPr>
              <a:t>status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4632209" cy="370149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9300" y="5506085"/>
            <a:ext cx="4686935" cy="51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900">
                <a:latin typeface="Lucida Sans"/>
                <a:cs typeface="Lucida Sans"/>
              </a:rPr>
              <a:t>One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more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stock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below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BMSY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from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last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year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(S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Silver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Hake).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No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change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in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stocsk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below </a:t>
            </a:r>
            <a:r>
              <a:rPr dirty="0" sz="900" spc="-85">
                <a:latin typeface="Lucida Sans"/>
                <a:cs typeface="Lucida Sans"/>
              </a:rPr>
              <a:t>1/2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BMSY.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Stock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status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and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required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management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actions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still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likely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playing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large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role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in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seafood</a:t>
            </a:r>
            <a:r>
              <a:rPr dirty="0" sz="900" spc="-1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declines.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49962" y="1073150"/>
            <a:ext cx="23063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Indicator: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Survey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biomass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747" y="1333499"/>
            <a:ext cx="4598502" cy="39909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049962" y="5568950"/>
            <a:ext cx="2430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Lucida Sans"/>
                <a:cs typeface="Lucida Sans"/>
              </a:rPr>
              <a:t>Biomass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availability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still</a:t>
            </a:r>
            <a:r>
              <a:rPr dirty="0" sz="900" spc="-20">
                <a:latin typeface="Lucida Sans"/>
                <a:cs typeface="Lucida Sans"/>
              </a:rPr>
              <a:t> seems </a:t>
            </a:r>
            <a:r>
              <a:rPr dirty="0" sz="900" spc="-30">
                <a:latin typeface="Lucida Sans"/>
                <a:cs typeface="Lucida Sans"/>
              </a:rPr>
              <a:t>unlikely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driver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17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25"/>
              <a:t> </a:t>
            </a:r>
            <a:r>
              <a:rPr dirty="0" spc="-275"/>
              <a:t>England</a:t>
            </a:r>
            <a:r>
              <a:rPr dirty="0" spc="-320"/>
              <a:t> </a:t>
            </a:r>
            <a:r>
              <a:rPr dirty="0" spc="-285"/>
              <a:t>Landings</a:t>
            </a:r>
            <a:r>
              <a:rPr dirty="0" spc="-320"/>
              <a:t> </a:t>
            </a:r>
            <a:r>
              <a:rPr dirty="0" spc="-254"/>
              <a:t>drivers:</a:t>
            </a:r>
            <a:r>
              <a:rPr dirty="0" spc="-320"/>
              <a:t> </a:t>
            </a:r>
            <a:r>
              <a:rPr dirty="0" spc="-270"/>
              <a:t>Stock</a:t>
            </a:r>
            <a:r>
              <a:rPr dirty="0" spc="-325"/>
              <a:t> </a:t>
            </a:r>
            <a:r>
              <a:rPr dirty="0" spc="-245"/>
              <a:t>status?</a:t>
            </a:r>
            <a:r>
              <a:rPr dirty="0" spc="-320"/>
              <a:t> </a:t>
            </a:r>
            <a:r>
              <a:rPr dirty="0" spc="-245"/>
              <a:t>Survey</a:t>
            </a:r>
            <a:r>
              <a:rPr dirty="0" spc="-320"/>
              <a:t> </a:t>
            </a:r>
            <a:r>
              <a:rPr dirty="0" spc="-285"/>
              <a:t>biomass?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1619250"/>
            <a:ext cx="66675" cy="66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2390775"/>
            <a:ext cx="66675" cy="666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3800475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4314825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4572000"/>
            <a:ext cx="66675" cy="66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49300" y="1073150"/>
            <a:ext cx="4696460" cy="365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Drivers:</a:t>
            </a:r>
            <a:endParaRPr sz="1500">
              <a:latin typeface="Lucida Sans"/>
              <a:cs typeface="Lucida Sans"/>
            </a:endParaRPr>
          </a:p>
          <a:p>
            <a:pPr marL="393700" marR="358140">
              <a:lnSpc>
                <a:spcPct val="112500"/>
              </a:lnSpc>
              <a:spcBef>
                <a:spcPts val="1500"/>
              </a:spcBef>
            </a:pPr>
            <a:r>
              <a:rPr dirty="0" sz="1500" spc="-35">
                <a:latin typeface="Lucida Sans"/>
                <a:cs typeface="Lucida Sans"/>
              </a:rPr>
              <a:t>Decline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commercial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landings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is </a:t>
            </a:r>
            <a:r>
              <a:rPr dirty="0" sz="1500" spc="-30">
                <a:latin typeface="Lucida Sans"/>
                <a:cs typeface="Lucida Sans"/>
              </a:rPr>
              <a:t>most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likely </a:t>
            </a:r>
            <a:r>
              <a:rPr dirty="0" sz="1500" spc="-25">
                <a:latin typeface="Lucida Sans"/>
                <a:cs typeface="Lucida Sans"/>
              </a:rPr>
              <a:t>driven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actions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rebuild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individual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stocks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(lower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quotas)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well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market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dynamics</a:t>
            </a:r>
            <a:r>
              <a:rPr dirty="0" sz="1500" spc="-10">
                <a:latin typeface="Lucida Sans"/>
                <a:cs typeface="Lucida Sans"/>
              </a:rPr>
              <a:t> other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drivers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affecting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landings: </a:t>
            </a:r>
            <a:r>
              <a:rPr dirty="0" sz="1500" spc="-40">
                <a:latin typeface="Lucida Sans"/>
                <a:cs typeface="Lucida Sans"/>
              </a:rPr>
              <a:t>tighter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shark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regulations,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changing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demographics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preferences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anglers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"/>
                <a:cs typeface="Lucida Sans"/>
              </a:rPr>
              <a:t>Monitor: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40">
                <a:latin typeface="Lucida Sans"/>
                <a:cs typeface="Lucida Sans"/>
              </a:rPr>
              <a:t>Climate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risks</a:t>
            </a:r>
            <a:r>
              <a:rPr dirty="0" sz="1500" spc="-50">
                <a:latin typeface="Lucida Sans"/>
                <a:cs typeface="Lucida Sans"/>
              </a:rPr>
              <a:t> including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warming,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ocean </a:t>
            </a:r>
            <a:r>
              <a:rPr dirty="0" sz="1500" spc="-45">
                <a:latin typeface="Lucida Sans"/>
                <a:cs typeface="Lucida Sans"/>
              </a:rPr>
              <a:t>acidification,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shifting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distributions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Ecosystem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composition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production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changes </a:t>
            </a:r>
            <a:r>
              <a:rPr dirty="0" sz="1500" spc="-55">
                <a:latin typeface="Lucida Sans"/>
                <a:cs typeface="Lucida Sans"/>
              </a:rPr>
              <a:t>Fishing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engagement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536" y="5021749"/>
            <a:ext cx="3998976" cy="97324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1400" y="1133474"/>
            <a:ext cx="4010025" cy="389255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Implications:</a:t>
            </a:r>
            <a:r>
              <a:rPr dirty="0" spc="-325"/>
              <a:t> </a:t>
            </a:r>
            <a:r>
              <a:rPr dirty="0" spc="-254"/>
              <a:t>New</a:t>
            </a:r>
            <a:r>
              <a:rPr dirty="0" spc="-325"/>
              <a:t> </a:t>
            </a:r>
            <a:r>
              <a:rPr dirty="0" spc="-275"/>
              <a:t>England</a:t>
            </a:r>
            <a:r>
              <a:rPr dirty="0" spc="-325"/>
              <a:t> </a:t>
            </a:r>
            <a:r>
              <a:rPr dirty="0" spc="-260"/>
              <a:t>Seafood</a:t>
            </a:r>
            <a:r>
              <a:rPr dirty="0" spc="-325"/>
              <a:t> </a:t>
            </a:r>
            <a:r>
              <a:rPr dirty="0" spc="-220"/>
              <a:t>Production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17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44575"/>
            <a:ext cx="465582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Indicator: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Commercial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Revenue;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profit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indicators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are </a:t>
            </a:r>
            <a:r>
              <a:rPr dirty="0" sz="1500" spc="-10">
                <a:latin typeface="Lucida Sans"/>
                <a:cs typeface="Lucida Sans"/>
              </a:rPr>
              <a:t>under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SSC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review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0" y="1590675"/>
            <a:ext cx="4656589" cy="15623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6525" y="3486150"/>
            <a:ext cx="4060825" cy="19431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49300" y="5759450"/>
            <a:ext cx="471678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>
                <a:latin typeface="Lucida Sans"/>
                <a:cs typeface="Lucida Sans"/>
              </a:rPr>
              <a:t>Both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regions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dependent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</a:t>
            </a:r>
            <a:r>
              <a:rPr dirty="0" sz="1500" spc="-55">
                <a:latin typeface="Lucida Sans"/>
                <a:cs typeface="Lucida Sans"/>
              </a:rPr>
              <a:t> single </a:t>
            </a:r>
            <a:r>
              <a:rPr dirty="0" sz="1500" spc="-35">
                <a:latin typeface="Lucida Sans"/>
                <a:cs typeface="Lucida Sans"/>
              </a:rPr>
              <a:t>climate-</a:t>
            </a:r>
            <a:r>
              <a:rPr dirty="0" sz="1500" spc="-10">
                <a:latin typeface="Lucida Sans"/>
                <a:cs typeface="Lucida Sans"/>
              </a:rPr>
              <a:t>vulnerable </a:t>
            </a:r>
            <a:r>
              <a:rPr dirty="0" sz="1500" spc="-10">
                <a:latin typeface="Lucida Sans"/>
                <a:cs typeface="Lucida Sans"/>
              </a:rPr>
              <a:t>species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49962" y="1073150"/>
            <a:ext cx="38836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Bennet-</a:t>
            </a:r>
            <a:r>
              <a:rPr dirty="0" sz="1500" spc="-10">
                <a:latin typeface="Lucida Sans"/>
                <a:cs typeface="Lucida Sans"/>
              </a:rPr>
              <a:t>-</a:t>
            </a:r>
            <a:r>
              <a:rPr dirty="0" sz="1500" spc="-30">
                <a:latin typeface="Lucida Sans"/>
                <a:cs typeface="Lucida Sans"/>
              </a:rPr>
              <a:t>price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volume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indices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4747" y="1621360"/>
            <a:ext cx="4476848" cy="399178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049962" y="5807075"/>
            <a:ext cx="346582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ucida Sans"/>
                <a:cs typeface="Lucida Sans"/>
              </a:rPr>
              <a:t>GOM</a:t>
            </a:r>
            <a:r>
              <a:rPr dirty="0" sz="1500" spc="-60">
                <a:latin typeface="Lucida Sans"/>
                <a:cs typeface="Lucida Sans"/>
              </a:rPr>
              <a:t> high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revenue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despite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low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volume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Objective: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0"/>
              <a:t> </a:t>
            </a:r>
            <a:r>
              <a:rPr dirty="0" spc="-275"/>
              <a:t>England</a:t>
            </a:r>
            <a:r>
              <a:rPr dirty="0" spc="-325"/>
              <a:t> </a:t>
            </a:r>
            <a:r>
              <a:rPr dirty="0" spc="-290"/>
              <a:t>Commercial</a:t>
            </a:r>
            <a:r>
              <a:rPr dirty="0" spc="-330"/>
              <a:t> </a:t>
            </a:r>
            <a:r>
              <a:rPr dirty="0" spc="-185"/>
              <a:t>Profits</a:t>
            </a: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9675" y="428624"/>
            <a:ext cx="200025" cy="200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7325" y="428624"/>
            <a:ext cx="200025" cy="20002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0898782" y="6188075"/>
            <a:ext cx="4489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19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2200275"/>
            <a:ext cx="66675" cy="66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2900362"/>
            <a:ext cx="76200" cy="76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3157537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3414712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4124325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4572000"/>
            <a:ext cx="66675" cy="666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5014912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5272087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5529262"/>
            <a:ext cx="76200" cy="762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130300" y="2073275"/>
            <a:ext cx="4879975" cy="387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0">
                <a:latin typeface="Lucida Sans"/>
                <a:cs typeface="Lucida Sans"/>
              </a:rPr>
              <a:t>Ecosystem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linked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objectives </a:t>
            </a:r>
            <a:r>
              <a:rPr dirty="0" sz="1500" spc="-20">
                <a:latin typeface="Lucida Sans"/>
                <a:cs typeface="Lucida Sans"/>
              </a:rPr>
              <a:t>(</a:t>
            </a:r>
            <a:r>
              <a:rPr dirty="0" sz="1500" spc="-2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DePiper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et</a:t>
            </a:r>
            <a:r>
              <a:rPr dirty="0" sz="1500" spc="-7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al.,</a:t>
            </a:r>
            <a:r>
              <a:rPr dirty="0" sz="1500" spc="-7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2017</a:t>
            </a:r>
            <a:r>
              <a:rPr dirty="0" sz="1500" spc="-10">
                <a:latin typeface="Lucida Sans"/>
                <a:cs typeface="Lucida Sans"/>
              </a:rPr>
              <a:t>)</a:t>
            </a:r>
            <a:endParaRPr sz="1500">
              <a:latin typeface="Lucida Sans"/>
              <a:cs typeface="Lucida Sans"/>
            </a:endParaRPr>
          </a:p>
          <a:p>
            <a:pPr marL="393700" marR="2110105">
              <a:lnSpc>
                <a:spcPct val="112500"/>
              </a:lnSpc>
              <a:spcBef>
                <a:spcPts val="1500"/>
              </a:spcBef>
            </a:pPr>
            <a:r>
              <a:rPr dirty="0" sz="1500" spc="-45">
                <a:latin typeface="Lucida Sans"/>
                <a:cs typeface="Lucida Sans"/>
              </a:rPr>
              <a:t>Contextual</a:t>
            </a:r>
            <a:r>
              <a:rPr dirty="0" sz="1500" spc="-3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information </a:t>
            </a:r>
            <a:r>
              <a:rPr dirty="0" sz="1500" spc="-20">
                <a:latin typeface="Lucida Sans"/>
                <a:cs typeface="Lucida Sans"/>
              </a:rPr>
              <a:t>Report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evolving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since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90">
                <a:latin typeface="Lucida Sans"/>
                <a:cs typeface="Lucida Sans"/>
              </a:rPr>
              <a:t>2016</a:t>
            </a:r>
            <a:endParaRPr sz="1500">
              <a:latin typeface="Lucida Sans"/>
              <a:cs typeface="Lucida Sans"/>
            </a:endParaRPr>
          </a:p>
          <a:p>
            <a:pPr marL="393700" marR="269875">
              <a:lnSpc>
                <a:spcPct val="112500"/>
              </a:lnSpc>
            </a:pPr>
            <a:r>
              <a:rPr dirty="0" sz="1500" spc="-35">
                <a:latin typeface="Lucida Sans"/>
                <a:cs typeface="Lucida Sans"/>
              </a:rPr>
              <a:t>Fishery-</a:t>
            </a:r>
            <a:r>
              <a:rPr dirty="0" sz="1500" spc="-20">
                <a:latin typeface="Lucida Sans"/>
                <a:cs typeface="Lucida Sans"/>
              </a:rPr>
              <a:t>relevant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subset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full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Ecosystem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Status </a:t>
            </a:r>
            <a:r>
              <a:rPr dirty="0" sz="1500" spc="-10">
                <a:latin typeface="Lucida Sans"/>
                <a:cs typeface="Lucida Sans"/>
              </a:rPr>
              <a:t>Reports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"/>
                <a:cs typeface="Lucida Sans"/>
              </a:rPr>
              <a:t>Open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science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emphasis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"/>
                <a:cs typeface="Lucida Sans"/>
              </a:rPr>
              <a:t>Used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within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MAFMC's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Ecosystem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Process</a:t>
            </a:r>
            <a:endParaRPr sz="1500">
              <a:latin typeface="Lucida Sans"/>
              <a:cs typeface="Lucida Sans"/>
            </a:endParaRPr>
          </a:p>
          <a:p>
            <a:pPr marL="393700" marR="1156335">
              <a:lnSpc>
                <a:spcPct val="112500"/>
              </a:lnSpc>
              <a:spcBef>
                <a:spcPts val="1500"/>
              </a:spcBef>
            </a:pPr>
            <a:r>
              <a:rPr dirty="0" sz="1500" spc="-65">
                <a:latin typeface="Lucida Sans"/>
                <a:cs typeface="Lucida Sans"/>
              </a:rPr>
              <a:t>Risk </a:t>
            </a:r>
            <a:r>
              <a:rPr dirty="0" sz="1500" spc="-30">
                <a:latin typeface="Lucida Sans"/>
                <a:cs typeface="Lucida Sans"/>
              </a:rPr>
              <a:t>assessment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(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Gaichas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et</a:t>
            </a:r>
            <a:r>
              <a:rPr dirty="0" sz="1500" spc="-6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al., </a:t>
            </a:r>
            <a:r>
              <a:rPr dirty="0" sz="1500" spc="-8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2018</a:t>
            </a:r>
            <a:r>
              <a:rPr dirty="0" sz="1500" spc="-80">
                <a:latin typeface="Lucida Sans"/>
                <a:cs typeface="Lucida Sans"/>
              </a:rPr>
              <a:t>) </a:t>
            </a:r>
            <a:r>
              <a:rPr dirty="0" sz="1500" spc="-35">
                <a:latin typeface="Lucida Sans"/>
                <a:cs typeface="Lucida Sans"/>
              </a:rPr>
              <a:t>Conceptual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modeling</a:t>
            </a:r>
            <a:endParaRPr sz="1500">
              <a:latin typeface="Lucida Sans"/>
              <a:cs typeface="Lucida Sans"/>
            </a:endParaRPr>
          </a:p>
          <a:p>
            <a:pPr marL="12700" marR="1014730" indent="381000">
              <a:lnSpc>
                <a:spcPct val="112500"/>
              </a:lnSpc>
            </a:pPr>
            <a:r>
              <a:rPr dirty="0" sz="1500" spc="-20">
                <a:latin typeface="Lucida Sans"/>
                <a:cs typeface="Lucida Sans"/>
              </a:rPr>
              <a:t>Management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strategy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evaluation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(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MSE</a:t>
            </a:r>
            <a:r>
              <a:rPr dirty="0" sz="1500" spc="-10">
                <a:latin typeface="Lucida Sans"/>
                <a:cs typeface="Lucida Sans"/>
              </a:rPr>
              <a:t>) Used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within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NEFMC's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Risk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Policy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5791200"/>
            <a:ext cx="66675" cy="6667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924675" y="2143611"/>
            <a:ext cx="1319530" cy="261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550" spc="-60" i="1">
                <a:latin typeface="Lucida Sans"/>
                <a:cs typeface="Lucida Sans"/>
              </a:rPr>
              <a:t>The</a:t>
            </a:r>
            <a:r>
              <a:rPr dirty="0" sz="1550" spc="-90" i="1">
                <a:latin typeface="Lucida Sans"/>
                <a:cs typeface="Lucida Sans"/>
              </a:rPr>
              <a:t> </a:t>
            </a:r>
            <a:r>
              <a:rPr dirty="0" sz="1550" spc="-65" i="1">
                <a:latin typeface="Lucida Sans"/>
                <a:cs typeface="Lucida Sans"/>
              </a:rPr>
              <a:t>IEA</a:t>
            </a:r>
            <a:r>
              <a:rPr dirty="0" sz="1550" spc="-90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Loop</a:t>
            </a:r>
            <a:r>
              <a:rPr dirty="0" baseline="24444" sz="1875" spc="-15" i="1">
                <a:latin typeface="Lucida Sans"/>
                <a:cs typeface="Lucida Sans"/>
              </a:rPr>
              <a:t>1</a:t>
            </a:r>
            <a:endParaRPr baseline="24444" sz="1875">
              <a:latin typeface="Lucida Sans"/>
              <a:cs typeface="Lucida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62775" y="2409825"/>
            <a:ext cx="3343275" cy="334327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9300" y="520700"/>
            <a:ext cx="67805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b="1">
                <a:latin typeface="Calibri"/>
                <a:cs typeface="Calibri"/>
              </a:rPr>
              <a:t>State</a:t>
            </a:r>
            <a:r>
              <a:rPr dirty="0" sz="3350" spc="-105" b="1">
                <a:latin typeface="Calibri"/>
                <a:cs typeface="Calibri"/>
              </a:rPr>
              <a:t> </a:t>
            </a:r>
            <a:r>
              <a:rPr dirty="0" sz="3350" b="1">
                <a:latin typeface="Calibri"/>
                <a:cs typeface="Calibri"/>
              </a:rPr>
              <a:t>of</a:t>
            </a:r>
            <a:r>
              <a:rPr dirty="0" sz="3350" spc="-100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the</a:t>
            </a:r>
            <a:r>
              <a:rPr dirty="0" sz="3350" spc="-100" b="1">
                <a:latin typeface="Calibri"/>
                <a:cs typeface="Calibri"/>
              </a:rPr>
              <a:t> </a:t>
            </a:r>
            <a:r>
              <a:rPr dirty="0" sz="3350" b="1">
                <a:latin typeface="Calibri"/>
                <a:cs typeface="Calibri"/>
              </a:rPr>
              <a:t>Ecosystem</a:t>
            </a:r>
            <a:r>
              <a:rPr dirty="0" sz="3350" spc="-100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(SOE)</a:t>
            </a:r>
            <a:r>
              <a:rPr dirty="0" sz="3350" spc="-100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reporting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49300" y="1373416"/>
            <a:ext cx="6779259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280">
                <a:solidFill>
                  <a:srgbClr val="522C80"/>
                </a:solidFill>
                <a:latin typeface="Lucida Sans"/>
                <a:cs typeface="Lucida Sans"/>
              </a:rPr>
              <a:t>Improving</a:t>
            </a:r>
            <a:r>
              <a:rPr dirty="0" sz="2100" spc="-32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75">
                <a:solidFill>
                  <a:srgbClr val="522C80"/>
                </a:solidFill>
                <a:latin typeface="Lucida Sans"/>
                <a:cs typeface="Lucida Sans"/>
              </a:rPr>
              <a:t>ecosystem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60">
                <a:solidFill>
                  <a:srgbClr val="522C80"/>
                </a:solidFill>
                <a:latin typeface="Lucida Sans"/>
                <a:cs typeface="Lucida Sans"/>
              </a:rPr>
              <a:t>information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4">
                <a:solidFill>
                  <a:srgbClr val="522C80"/>
                </a:solidFill>
                <a:latin typeface="Lucida Sans"/>
                <a:cs typeface="Lucida Sans"/>
              </a:rPr>
              <a:t>and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60">
                <a:solidFill>
                  <a:srgbClr val="522C80"/>
                </a:solidFill>
                <a:latin typeface="Lucida Sans"/>
                <a:cs typeface="Lucida Sans"/>
              </a:rPr>
              <a:t>synthesis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29">
                <a:solidFill>
                  <a:srgbClr val="522C80"/>
                </a:solidFill>
                <a:latin typeface="Lucida Sans"/>
                <a:cs typeface="Lucida Sans"/>
              </a:rPr>
              <a:t>for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0">
                <a:solidFill>
                  <a:srgbClr val="522C80"/>
                </a:solidFill>
                <a:latin typeface="Lucida Sans"/>
                <a:cs typeface="Lucida Sans"/>
              </a:rPr>
              <a:t>fishery</a:t>
            </a:r>
            <a:r>
              <a:rPr dirty="0" sz="2100" spc="-32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95">
                <a:solidFill>
                  <a:srgbClr val="522C80"/>
                </a:solidFill>
                <a:latin typeface="Lucida Sans"/>
                <a:cs typeface="Lucida Sans"/>
              </a:rPr>
              <a:t>managers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50075" y="5906135"/>
            <a:ext cx="3860165" cy="349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900" spc="-20">
                <a:latin typeface="Lucida Sans"/>
                <a:cs typeface="Lucida Sans"/>
              </a:rPr>
              <a:t>[1]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  <a:hlinkClick r:id="rId8"/>
              </a:rPr>
              <a:t>https://www.integratedecosystemassessment.noaa.gov/national/IEA-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10">
                <a:solidFill>
                  <a:srgbClr val="C20909"/>
                </a:solidFill>
                <a:latin typeface="Lucida Sans"/>
                <a:cs typeface="Lucida Sans"/>
                <a:hlinkClick r:id="rId8"/>
              </a:rPr>
              <a:t>approach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975131" y="6188075"/>
            <a:ext cx="3727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2</a:t>
            </a:r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4289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effort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fleet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diversity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333500"/>
            <a:ext cx="4680969" cy="204751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695700"/>
            <a:ext cx="4680969" cy="20475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1619250"/>
            <a:ext cx="66675" cy="666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049962" y="1073150"/>
            <a:ext cx="4378960" cy="147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Implications</a:t>
            </a:r>
            <a:endParaRPr sz="1500">
              <a:latin typeface="Lucida Sans"/>
              <a:cs typeface="Lucida Sans"/>
            </a:endParaRPr>
          </a:p>
          <a:p>
            <a:pPr algn="just" marL="393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35">
                <a:latin typeface="Lucida Sans"/>
                <a:cs typeface="Lucida Sans"/>
              </a:rPr>
              <a:t>Absence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long-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trend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recreational </a:t>
            </a:r>
            <a:r>
              <a:rPr dirty="0" sz="1500" spc="-30">
                <a:latin typeface="Lucida Sans"/>
                <a:cs typeface="Lucida Sans"/>
              </a:rPr>
              <a:t>effort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70">
                <a:latin typeface="Lucida Sans"/>
                <a:cs typeface="Lucida Sans"/>
              </a:rPr>
              <a:t>suggests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relative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stability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overall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number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opportunities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New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England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Objective:</a:t>
            </a:r>
            <a:r>
              <a:rPr dirty="0" spc="-325"/>
              <a:t> </a:t>
            </a:r>
            <a:r>
              <a:rPr dirty="0" spc="-254"/>
              <a:t>New</a:t>
            </a:r>
            <a:r>
              <a:rPr dirty="0" spc="-320"/>
              <a:t> </a:t>
            </a:r>
            <a:r>
              <a:rPr dirty="0" spc="-275"/>
              <a:t>England</a:t>
            </a:r>
            <a:r>
              <a:rPr dirty="0" spc="-320"/>
              <a:t> </a:t>
            </a:r>
            <a:r>
              <a:rPr dirty="0" spc="-254"/>
              <a:t>Recreational</a:t>
            </a:r>
            <a:r>
              <a:rPr dirty="0" spc="-320"/>
              <a:t> </a:t>
            </a:r>
            <a:r>
              <a:rPr dirty="0" spc="-270"/>
              <a:t>opportunities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3575" y="428624"/>
            <a:ext cx="200025" cy="2000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1225" y="523874"/>
            <a:ext cx="104775" cy="10477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898782" y="6188075"/>
            <a:ext cx="4489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20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297" y="1039041"/>
            <a:ext cx="4250690" cy="545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600"/>
              </a:lnSpc>
              <a:spcBef>
                <a:spcPts val="100"/>
              </a:spcBef>
            </a:pPr>
            <a:r>
              <a:rPr dirty="0" sz="1550" spc="-70" i="1">
                <a:latin typeface="Lucida Sans"/>
                <a:cs typeface="Lucida Sans"/>
              </a:rPr>
              <a:t>Fishery </a:t>
            </a: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Commercial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fleet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count,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fleet diversity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696" y="1886706"/>
            <a:ext cx="4503069" cy="27810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5619750"/>
            <a:ext cx="66675" cy="666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49300" y="5073650"/>
            <a:ext cx="4678045" cy="1216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0">
                <a:latin typeface="Lucida Sans"/>
                <a:cs typeface="Lucida Sans"/>
              </a:rPr>
              <a:t>Fishery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Implications: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35">
                <a:latin typeface="Lucida Sans"/>
                <a:cs typeface="Lucida Sans"/>
              </a:rPr>
              <a:t>Commercial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diversity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driven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small </a:t>
            </a:r>
            <a:r>
              <a:rPr dirty="0" sz="1500" spc="-10">
                <a:latin typeface="Lucida Sans"/>
                <a:cs typeface="Lucida Sans"/>
              </a:rPr>
              <a:t>number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-</a:t>
            </a:r>
            <a:r>
              <a:rPr dirty="0" sz="1500" spc="-95">
                <a:latin typeface="Lucida Sans"/>
                <a:cs typeface="Lucida Sans"/>
              </a:rPr>
              <a:t>&gt;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less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capacity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respond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to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new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opportunities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49960" y="1039041"/>
            <a:ext cx="4206875" cy="545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1600"/>
              </a:lnSpc>
              <a:spcBef>
                <a:spcPts val="100"/>
              </a:spcBef>
            </a:pPr>
            <a:r>
              <a:rPr dirty="0" sz="1550" spc="-70" i="1">
                <a:latin typeface="Lucida Sans"/>
                <a:cs typeface="Lucida Sans"/>
              </a:rPr>
              <a:t>Fishery</a:t>
            </a:r>
            <a:r>
              <a:rPr dirty="0" sz="1550" spc="-75" i="1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commercial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revenue </a:t>
            </a:r>
            <a:r>
              <a:rPr dirty="0" sz="1500" spc="-45">
                <a:latin typeface="Lucida Sans"/>
                <a:cs typeface="Lucida Sans"/>
              </a:rPr>
              <a:t>diversity, </a:t>
            </a: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catch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diversity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0222" y="1646420"/>
            <a:ext cx="4593336" cy="147416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0222" y="3532694"/>
            <a:ext cx="4593336" cy="148273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5467350"/>
            <a:ext cx="66675" cy="6667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430962" y="5340350"/>
            <a:ext cx="4916805" cy="10331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81685">
              <a:lnSpc>
                <a:spcPct val="112500"/>
              </a:lnSpc>
              <a:spcBef>
                <a:spcPts val="100"/>
              </a:spcBef>
            </a:pP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diversity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increase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due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increase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ASFMC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MAFMC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managed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</a:t>
            </a:r>
            <a:endParaRPr sz="1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500">
              <a:latin typeface="Lucida Sans"/>
              <a:cs typeface="Lucida Sans"/>
            </a:endParaRPr>
          </a:p>
          <a:p>
            <a:pPr algn="r" marR="5080">
              <a:lnSpc>
                <a:spcPct val="100000"/>
              </a:lnSpc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21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2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Objective:</a:t>
            </a:r>
            <a:r>
              <a:rPr dirty="0" spc="-320"/>
              <a:t> </a:t>
            </a:r>
            <a:r>
              <a:rPr dirty="0" spc="-254"/>
              <a:t>New</a:t>
            </a:r>
            <a:r>
              <a:rPr dirty="0" spc="-320"/>
              <a:t> </a:t>
            </a:r>
            <a:r>
              <a:rPr dirty="0" spc="-275"/>
              <a:t>England</a:t>
            </a:r>
            <a:r>
              <a:rPr dirty="0" spc="-320"/>
              <a:t> </a:t>
            </a:r>
            <a:r>
              <a:rPr dirty="0" spc="-254"/>
              <a:t>Fishery</a:t>
            </a:r>
            <a:r>
              <a:rPr dirty="0" spc="-320"/>
              <a:t> </a:t>
            </a:r>
            <a:r>
              <a:rPr dirty="0" spc="-250"/>
              <a:t>Stability:</a:t>
            </a:r>
            <a:r>
              <a:rPr dirty="0" spc="-320"/>
              <a:t> </a:t>
            </a:r>
            <a:r>
              <a:rPr dirty="0" spc="-245"/>
              <a:t>Not</a:t>
            </a:r>
            <a:r>
              <a:rPr dirty="0" spc="-320"/>
              <a:t> </a:t>
            </a:r>
            <a:r>
              <a:rPr dirty="0" spc="-175"/>
              <a:t>Stable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298" y="1045747"/>
            <a:ext cx="423545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100"/>
              </a:spcBef>
            </a:pPr>
            <a:r>
              <a:rPr dirty="0" sz="1550" spc="-60" i="1">
                <a:latin typeface="Lucida Sans"/>
                <a:cs typeface="Lucida Sans"/>
              </a:rPr>
              <a:t>Ecological</a:t>
            </a:r>
            <a:r>
              <a:rPr dirty="0" sz="1550" spc="-65" i="1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zooplankton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diversity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(</a:t>
            </a:r>
            <a:r>
              <a:rPr dirty="0" sz="1550" spc="-20" i="1">
                <a:latin typeface="Lucida Sans"/>
                <a:cs typeface="Lucida Sans"/>
              </a:rPr>
              <a:t>not</a:t>
            </a:r>
            <a:r>
              <a:rPr dirty="0" sz="1550" spc="-20" i="1">
                <a:latin typeface="Lucida Sans"/>
                <a:cs typeface="Lucida Sans"/>
              </a:rPr>
              <a:t> </a:t>
            </a:r>
            <a:r>
              <a:rPr dirty="0" sz="1550" spc="-45" i="1">
                <a:latin typeface="Lucida Sans"/>
                <a:cs typeface="Lucida Sans"/>
              </a:rPr>
              <a:t>updated</a:t>
            </a:r>
            <a:r>
              <a:rPr dirty="0" sz="1500" spc="-45">
                <a:latin typeface="Lucida Sans"/>
                <a:cs typeface="Lucida Sans"/>
              </a:rPr>
              <a:t>)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total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primary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production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78620"/>
            <a:ext cx="4680969" cy="14616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696" y="3773034"/>
            <a:ext cx="4503069" cy="142354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5915025"/>
            <a:ext cx="66675" cy="666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49300" y="5368925"/>
            <a:ext cx="4223385" cy="958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latin typeface="Lucida Sans"/>
                <a:cs typeface="Lucida Sans"/>
              </a:rPr>
              <a:t>Ecological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Implications: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55">
                <a:latin typeface="Lucida Sans"/>
                <a:cs typeface="Lucida Sans"/>
              </a:rPr>
              <a:t>Adult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diversity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 </a:t>
            </a:r>
            <a:r>
              <a:rPr dirty="0" sz="1500">
                <a:latin typeface="Lucida Sans"/>
                <a:cs typeface="Lucida Sans"/>
              </a:rPr>
              <a:t>GOM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suggests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increase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 </a:t>
            </a:r>
            <a:r>
              <a:rPr dirty="0" sz="1500">
                <a:latin typeface="Lucida Sans"/>
                <a:cs typeface="Lucida Sans"/>
              </a:rPr>
              <a:t>warm-water</a:t>
            </a:r>
            <a:r>
              <a:rPr dirty="0" sz="1500" spc="-9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49962" y="1067287"/>
            <a:ext cx="3934460" cy="261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50" spc="-60" i="1">
                <a:latin typeface="Lucida Sans"/>
                <a:cs typeface="Lucida Sans"/>
              </a:rPr>
              <a:t>Ecological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fish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richness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traits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7425" y="1333500"/>
            <a:ext cx="4671494" cy="18460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67425" y="3457575"/>
            <a:ext cx="4671494" cy="199876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5915025"/>
            <a:ext cx="66675" cy="6667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430962" y="5788025"/>
            <a:ext cx="426148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Declines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fecundity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&amp;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other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life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history </a:t>
            </a:r>
            <a:r>
              <a:rPr dirty="0" sz="1500" spc="-30">
                <a:latin typeface="Lucida Sans"/>
                <a:cs typeface="Lucida Sans"/>
              </a:rPr>
              <a:t>traits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suggests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changing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ecology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Objective: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0"/>
              <a:t> </a:t>
            </a:r>
            <a:r>
              <a:rPr dirty="0" spc="-275"/>
              <a:t>England</a:t>
            </a:r>
            <a:r>
              <a:rPr dirty="0" spc="-330"/>
              <a:t> </a:t>
            </a:r>
            <a:r>
              <a:rPr dirty="0" spc="-275"/>
              <a:t>Ecological</a:t>
            </a:r>
            <a:r>
              <a:rPr dirty="0" spc="-330"/>
              <a:t> </a:t>
            </a:r>
            <a:r>
              <a:rPr dirty="0" spc="-204"/>
              <a:t>Stability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4900" y="428624"/>
            <a:ext cx="200025" cy="2000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2550" y="428624"/>
            <a:ext cx="200024" cy="20002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898782" y="6188075"/>
            <a:ext cx="4489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22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3410728" cy="3313279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067425" y="1333500"/>
          <a:ext cx="5210175" cy="3865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/>
                <a:gridCol w="335914"/>
                <a:gridCol w="973455"/>
                <a:gridCol w="437514"/>
                <a:gridCol w="443230"/>
                <a:gridCol w="437515"/>
                <a:gridCol w="414654"/>
                <a:gridCol w="584200"/>
                <a:gridCol w="691514"/>
                <a:gridCol w="469900"/>
              </a:tblGrid>
              <a:tr h="447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Time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EPU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Town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Eng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Eng_ct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Rel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Rel_ct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55244" indent="55880">
                        <a:lnSpc>
                          <a:spcPct val="125000"/>
                        </a:lnSpc>
                        <a:spcBef>
                          <a:spcPts val="6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Personal Disruption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marR="55244" indent="83820">
                        <a:lnSpc>
                          <a:spcPct val="125000"/>
                        </a:lnSpc>
                        <a:spcBef>
                          <a:spcPts val="6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Population Composition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397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Poverty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Bedford,</a:t>
                      </a:r>
                      <a:r>
                        <a:rPr dirty="0" sz="800" spc="-35">
                          <a:latin typeface="Arial"/>
                          <a:cs typeface="Arial"/>
                        </a:rPr>
                        <a:t> 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32.873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0.702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</a:tr>
              <a:tr h="433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62865" marR="55244">
                        <a:lnSpc>
                          <a:spcPct val="125000"/>
                        </a:lnSpc>
                        <a:spcBef>
                          <a:spcPts val="32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Narragansett/Point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Judith,</a:t>
                      </a:r>
                      <a:r>
                        <a:rPr dirty="0" sz="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RI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10.842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1.476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3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0480"/>
                </a:tc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Gloucester,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10.126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0.570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Portland,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5.870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0.010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Boston,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5.860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0.109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585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 marL="62865" marR="185420">
                        <a:lnSpc>
                          <a:spcPct val="125000"/>
                        </a:lnSpc>
                        <a:spcBef>
                          <a:spcPts val="32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Port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Clyde- </a:t>
                      </a:r>
                      <a:r>
                        <a:rPr dirty="0" sz="800" spc="-20">
                          <a:latin typeface="Arial"/>
                          <a:cs typeface="Arial"/>
                        </a:rPr>
                        <a:t>Tenants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Harbor,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4.940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3.147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3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6680"/>
                </a:tc>
              </a:tr>
              <a:tr h="433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 marL="62865" marR="151765">
                        <a:lnSpc>
                          <a:spcPct val="125000"/>
                        </a:lnSpc>
                        <a:spcBef>
                          <a:spcPts val="36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Harpswell/Bailey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Island,</a:t>
                      </a:r>
                      <a:r>
                        <a:rPr dirty="0" sz="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4.533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1.660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880">
                        <a:lnSpc>
                          <a:spcPct val="1000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5244">
                        <a:lnSpc>
                          <a:spcPct val="1000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53975">
                        <a:lnSpc>
                          <a:spcPct val="1000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/>
                </a:tc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Chatham,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4.404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5.002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Stonington,</a:t>
                      </a:r>
                      <a:r>
                        <a:rPr dirty="0" sz="8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3.773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10.002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Friendship,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3.107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4.573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39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35"/>
              <a:t> </a:t>
            </a:r>
            <a:r>
              <a:rPr dirty="0" spc="-275"/>
              <a:t>England</a:t>
            </a:r>
            <a:r>
              <a:rPr dirty="0" spc="-335"/>
              <a:t> </a:t>
            </a:r>
            <a:r>
              <a:rPr dirty="0" spc="-295"/>
              <a:t>Community</a:t>
            </a:r>
            <a:r>
              <a:rPr dirty="0" spc="-335"/>
              <a:t> </a:t>
            </a:r>
            <a:r>
              <a:rPr dirty="0" spc="-250"/>
              <a:t>Social</a:t>
            </a:r>
            <a:r>
              <a:rPr dirty="0" spc="-335"/>
              <a:t> </a:t>
            </a:r>
            <a:r>
              <a:rPr dirty="0" spc="-254"/>
              <a:t>and</a:t>
            </a:r>
            <a:r>
              <a:rPr dirty="0" spc="-335"/>
              <a:t> </a:t>
            </a:r>
            <a:r>
              <a:rPr dirty="0" spc="-275"/>
              <a:t>Climate</a:t>
            </a:r>
            <a:r>
              <a:rPr dirty="0" spc="-335"/>
              <a:t> </a:t>
            </a:r>
            <a:r>
              <a:rPr dirty="0" spc="-265"/>
              <a:t>Vulnerability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749301" y="882650"/>
            <a:ext cx="828420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Commercial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engagement,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social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vulnerability,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revenue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climate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vulnerability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49301" y="5530850"/>
            <a:ext cx="990981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45">
                <a:latin typeface="Lucida Sans"/>
                <a:cs typeface="Lucida Sans"/>
              </a:rPr>
              <a:t>Implications: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Highlighted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communities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vulnerable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changes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fishing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patterns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due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regulations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and/or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climate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change.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When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also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experiencing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social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vulnerabilities,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have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lower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ability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successfully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respond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change.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898782" y="6188075"/>
            <a:ext cx="4489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23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975" y="1631949"/>
            <a:ext cx="4298950" cy="20510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49300" y="3778250"/>
            <a:ext cx="4671060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55">
                <a:latin typeface="Lucida Sans"/>
                <a:cs typeface="Lucida Sans"/>
              </a:rPr>
              <a:t>The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Community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Climate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Change</a:t>
            </a:r>
            <a:r>
              <a:rPr dirty="0" sz="1500" spc="-6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Risk 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Indicators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are </a:t>
            </a:r>
            <a:r>
              <a:rPr dirty="0" sz="1500" spc="-30">
                <a:latin typeface="Lucida Sans"/>
                <a:cs typeface="Lucida Sans"/>
              </a:rPr>
              <a:t>calculated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multiplying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percent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contribution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of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total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value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landed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community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by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their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respective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Total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Vulnerability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scores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(based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on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85">
                <a:latin typeface="Lucida Sans"/>
                <a:cs typeface="Lucida Sans"/>
              </a:rPr>
              <a:t>NOAA’s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Climate</a:t>
            </a:r>
            <a:r>
              <a:rPr dirty="0" sz="1500" spc="-3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Vulnerability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Assessment)</a:t>
            </a:r>
            <a:r>
              <a:rPr dirty="0" sz="1500" spc="-3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for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different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sensitivity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exposure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factors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then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summing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resulting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values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year.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9300" y="5762021"/>
            <a:ext cx="4710430" cy="55435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254"/>
              </a:spcBef>
            </a:pPr>
            <a:r>
              <a:rPr dirty="0" sz="1750" spc="-170">
                <a:latin typeface="Lucida Sans"/>
                <a:cs typeface="Lucida Sans"/>
              </a:rPr>
              <a:t>New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80">
                <a:latin typeface="Lucida Sans"/>
                <a:cs typeface="Lucida Sans"/>
              </a:rPr>
              <a:t>England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80">
                <a:latin typeface="Lucida Sans"/>
                <a:cs typeface="Lucida Sans"/>
              </a:rPr>
              <a:t>communities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70">
                <a:latin typeface="Lucida Sans"/>
                <a:cs typeface="Lucida Sans"/>
              </a:rPr>
              <a:t>shifting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75">
                <a:latin typeface="Lucida Sans"/>
                <a:cs typeface="Lucida Sans"/>
              </a:rPr>
              <a:t>towads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80">
                <a:latin typeface="Lucida Sans"/>
                <a:cs typeface="Lucida Sans"/>
              </a:rPr>
              <a:t>High/Very</a:t>
            </a:r>
            <a:r>
              <a:rPr dirty="0" sz="1750" spc="-180">
                <a:latin typeface="Lucida Sans"/>
                <a:cs typeface="Lucida Sans"/>
              </a:rPr>
              <a:t> </a:t>
            </a:r>
            <a:r>
              <a:rPr dirty="0" sz="1750" spc="-195">
                <a:latin typeface="Lucida Sans"/>
                <a:cs typeface="Lucida Sans"/>
              </a:rPr>
              <a:t>High</a:t>
            </a:r>
            <a:r>
              <a:rPr dirty="0" sz="1750" spc="-100">
                <a:latin typeface="Lucida Sans"/>
                <a:cs typeface="Lucida Sans"/>
              </a:rPr>
              <a:t> </a:t>
            </a:r>
            <a:r>
              <a:rPr dirty="0" sz="1750" spc="-160">
                <a:latin typeface="Lucida Sans"/>
                <a:cs typeface="Lucida Sans"/>
              </a:rPr>
              <a:t>climate</a:t>
            </a:r>
            <a:r>
              <a:rPr dirty="0" sz="1750" spc="-100">
                <a:latin typeface="Lucida Sans"/>
                <a:cs typeface="Lucida Sans"/>
              </a:rPr>
              <a:t> </a:t>
            </a:r>
            <a:r>
              <a:rPr dirty="0" sz="1750" spc="-155">
                <a:latin typeface="Lucida Sans"/>
                <a:cs typeface="Lucida Sans"/>
              </a:rPr>
              <a:t>vulnerability.</a:t>
            </a:r>
            <a:r>
              <a:rPr dirty="0" sz="1750" spc="-95">
                <a:latin typeface="Lucida Sans"/>
                <a:cs typeface="Lucida Sans"/>
              </a:rPr>
              <a:t> </a:t>
            </a:r>
            <a:r>
              <a:rPr dirty="0" sz="1750" spc="-180">
                <a:latin typeface="Lucida Sans"/>
                <a:cs typeface="Lucida Sans"/>
              </a:rPr>
              <a:t>Consolidating</a:t>
            </a:r>
            <a:r>
              <a:rPr dirty="0" sz="1750" spc="-100">
                <a:latin typeface="Lucida Sans"/>
                <a:cs typeface="Lucida Sans"/>
              </a:rPr>
              <a:t> </a:t>
            </a:r>
            <a:r>
              <a:rPr dirty="0" sz="1750" spc="-10">
                <a:latin typeface="Lucida Sans"/>
                <a:cs typeface="Lucida Sans"/>
              </a:rPr>
              <a:t>Species</a:t>
            </a:r>
            <a:endParaRPr sz="175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2275" y="1524000"/>
            <a:ext cx="3286125" cy="42576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35"/>
              <a:t> </a:t>
            </a:r>
            <a:r>
              <a:rPr dirty="0" spc="-275"/>
              <a:t>England</a:t>
            </a:r>
            <a:r>
              <a:rPr dirty="0" spc="-335"/>
              <a:t> </a:t>
            </a:r>
            <a:r>
              <a:rPr dirty="0" spc="-250"/>
              <a:t>Social</a:t>
            </a:r>
            <a:r>
              <a:rPr dirty="0" spc="-335"/>
              <a:t> </a:t>
            </a:r>
            <a:r>
              <a:rPr dirty="0" spc="-254"/>
              <a:t>and</a:t>
            </a:r>
            <a:r>
              <a:rPr dirty="0" spc="-330"/>
              <a:t> </a:t>
            </a:r>
            <a:r>
              <a:rPr dirty="0" spc="-275"/>
              <a:t>Climate</a:t>
            </a:r>
            <a:r>
              <a:rPr dirty="0" spc="-335"/>
              <a:t> </a:t>
            </a:r>
            <a:r>
              <a:rPr dirty="0" spc="-265"/>
              <a:t>Vulnerability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749300" y="882650"/>
            <a:ext cx="53352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Commercial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revenue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climate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vulnerability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898782" y="6188075"/>
            <a:ext cx="4489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24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 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3410728" cy="331327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067425" y="1333512"/>
            <a:ext cx="5019675" cy="19050"/>
          </a:xfrm>
          <a:custGeom>
            <a:avLst/>
            <a:gdLst/>
            <a:ahLst/>
            <a:cxnLst/>
            <a:rect l="l" t="t" r="r" b="b"/>
            <a:pathLst>
              <a:path w="5019675" h="19050">
                <a:moveTo>
                  <a:pt x="5019675" y="0"/>
                </a:moveTo>
                <a:lnTo>
                  <a:pt x="5019675" y="0"/>
                </a:lnTo>
                <a:lnTo>
                  <a:pt x="0" y="0"/>
                </a:lnTo>
                <a:lnTo>
                  <a:pt x="0" y="19050"/>
                </a:lnTo>
                <a:lnTo>
                  <a:pt x="5019675" y="19050"/>
                </a:lnTo>
                <a:lnTo>
                  <a:pt x="501967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067425" y="1781187"/>
            <a:ext cx="5019675" cy="19050"/>
          </a:xfrm>
          <a:custGeom>
            <a:avLst/>
            <a:gdLst/>
            <a:ahLst/>
            <a:cxnLst/>
            <a:rect l="l" t="t" r="r" b="b"/>
            <a:pathLst>
              <a:path w="5019675" h="19050">
                <a:moveTo>
                  <a:pt x="5019675" y="0"/>
                </a:moveTo>
                <a:lnTo>
                  <a:pt x="5019675" y="0"/>
                </a:lnTo>
                <a:lnTo>
                  <a:pt x="0" y="0"/>
                </a:lnTo>
                <a:lnTo>
                  <a:pt x="0" y="19050"/>
                </a:lnTo>
                <a:lnTo>
                  <a:pt x="5019675" y="19050"/>
                </a:lnTo>
                <a:lnTo>
                  <a:pt x="5019675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117382" y="1514538"/>
            <a:ext cx="946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Time</a:t>
            </a:r>
            <a:r>
              <a:rPr dirty="0" sz="800" spc="265">
                <a:latin typeface="Arial"/>
                <a:cs typeface="Arial"/>
              </a:rPr>
              <a:t>  </a:t>
            </a:r>
            <a:r>
              <a:rPr dirty="0" sz="800">
                <a:latin typeface="Arial"/>
                <a:cs typeface="Arial"/>
              </a:rPr>
              <a:t>EPU</a:t>
            </a:r>
            <a:r>
              <a:rPr dirty="0" sz="800" spc="265">
                <a:latin typeface="Arial"/>
                <a:cs typeface="Arial"/>
              </a:rPr>
              <a:t>  </a:t>
            </a:r>
            <a:r>
              <a:rPr dirty="0" sz="800" spc="-20">
                <a:latin typeface="Arial"/>
                <a:cs typeface="Arial"/>
              </a:rPr>
              <a:t>Town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848693" y="1514538"/>
            <a:ext cx="14452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869" algn="l"/>
              </a:tabLst>
            </a:pPr>
            <a:r>
              <a:rPr dirty="0" sz="800">
                <a:latin typeface="Arial"/>
                <a:cs typeface="Arial"/>
              </a:rPr>
              <a:t>Eng</a:t>
            </a:r>
            <a:r>
              <a:rPr dirty="0" sz="800" spc="265">
                <a:latin typeface="Arial"/>
                <a:cs typeface="Arial"/>
              </a:rPr>
              <a:t>  </a:t>
            </a:r>
            <a:r>
              <a:rPr dirty="0" sz="800" spc="-10">
                <a:latin typeface="Arial"/>
                <a:cs typeface="Arial"/>
              </a:rPr>
              <a:t>Eng_ct</a:t>
            </a:r>
            <a:r>
              <a:rPr dirty="0" sz="800">
                <a:latin typeface="Arial"/>
                <a:cs typeface="Arial"/>
              </a:rPr>
              <a:t>	Rel</a:t>
            </a:r>
            <a:r>
              <a:rPr dirty="0" sz="800" spc="270">
                <a:latin typeface="Arial"/>
                <a:cs typeface="Arial"/>
              </a:rPr>
              <a:t>  </a:t>
            </a:r>
            <a:r>
              <a:rPr dirty="0" sz="800" spc="-10">
                <a:latin typeface="Arial"/>
                <a:cs typeface="Arial"/>
              </a:rPr>
              <a:t>Rel_ct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394867" y="1407782"/>
            <a:ext cx="4826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25000"/>
              </a:lnSpc>
              <a:spcBef>
                <a:spcPts val="100"/>
              </a:spcBef>
            </a:pPr>
            <a:r>
              <a:rPr dirty="0" sz="800" spc="-10">
                <a:latin typeface="Arial"/>
                <a:cs typeface="Arial"/>
              </a:rPr>
              <a:t>Personal Disruption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978721" y="1407782"/>
            <a:ext cx="5899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3820">
              <a:lnSpc>
                <a:spcPct val="125000"/>
              </a:lnSpc>
              <a:spcBef>
                <a:spcPts val="100"/>
              </a:spcBef>
            </a:pPr>
            <a:r>
              <a:rPr dirty="0" sz="800" spc="-10">
                <a:latin typeface="Arial"/>
                <a:cs typeface="Arial"/>
              </a:rPr>
              <a:t>Population Composition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69884" y="1514538"/>
            <a:ext cx="3702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Arial"/>
                <a:cs typeface="Arial"/>
              </a:rPr>
              <a:t>Poverty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13362" y="1962213"/>
            <a:ext cx="5194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2022</a:t>
            </a:r>
            <a:r>
              <a:rPr dirty="0" sz="800" spc="254">
                <a:latin typeface="Arial"/>
                <a:cs typeface="Arial"/>
              </a:rPr>
              <a:t>  </a:t>
            </a:r>
            <a:r>
              <a:rPr dirty="0" sz="800" spc="-25">
                <a:latin typeface="Arial"/>
                <a:cs typeface="Arial"/>
              </a:rPr>
              <a:t>NE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01686" y="1855457"/>
            <a:ext cx="8724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800" spc="-10">
                <a:latin typeface="Arial"/>
                <a:cs typeface="Arial"/>
              </a:rPr>
              <a:t>Narragansett/Point </a:t>
            </a:r>
            <a:r>
              <a:rPr dirty="0" sz="800">
                <a:latin typeface="Arial"/>
                <a:cs typeface="Arial"/>
              </a:rPr>
              <a:t>Judith,</a:t>
            </a:r>
            <a:r>
              <a:rPr dirty="0" sz="800" spc="-40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RI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75170" y="1962213"/>
            <a:ext cx="2800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Arial"/>
                <a:cs typeface="Arial"/>
              </a:rPr>
              <a:t>5.365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415879" y="1962213"/>
            <a:ext cx="4629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4</a:t>
            </a:r>
            <a:r>
              <a:rPr dirty="0" sz="800" spc="275">
                <a:latin typeface="Arial"/>
                <a:cs typeface="Arial"/>
              </a:rPr>
              <a:t>  </a:t>
            </a:r>
            <a:r>
              <a:rPr dirty="0" sz="800" spc="-10">
                <a:latin typeface="Arial"/>
                <a:cs typeface="Arial"/>
              </a:rPr>
              <a:t>0.822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11511" y="1962213"/>
            <a:ext cx="819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795365" y="1962213"/>
            <a:ext cx="819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486528" y="1962213"/>
            <a:ext cx="819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957568" y="1962213"/>
            <a:ext cx="819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801686" y="2314638"/>
            <a:ext cx="8026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Arial"/>
                <a:cs typeface="Arial"/>
              </a:rPr>
              <a:t>Barnstable</a:t>
            </a:r>
            <a:r>
              <a:rPr dirty="0" sz="800" spc="3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Town,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6067425" y="2413156"/>
          <a:ext cx="5095875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"/>
                <a:gridCol w="301625"/>
                <a:gridCol w="987425"/>
                <a:gridCol w="530859"/>
                <a:gridCol w="313689"/>
                <a:gridCol w="497205"/>
                <a:gridCol w="499744"/>
                <a:gridCol w="638175"/>
                <a:gridCol w="581660"/>
                <a:gridCol w="324485"/>
              </a:tblGrid>
              <a:tr h="76200">
                <a:tc>
                  <a:txBody>
                    <a:bodyPr/>
                    <a:lstStyle/>
                    <a:p>
                      <a:pPr algn="ctr">
                        <a:lnSpc>
                          <a:spcPts val="500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ts val="500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85420">
                        <a:lnSpc>
                          <a:spcPts val="5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4.204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5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ts val="500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0.094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ts val="5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ts val="5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5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ts val="500"/>
                        </a:lnSpc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885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Old</a:t>
                      </a:r>
                      <a:r>
                        <a:rPr dirty="0" sz="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Saybrook,</a:t>
                      </a:r>
                      <a:r>
                        <a:rPr dirty="0" sz="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CT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3.581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0.696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Newburyport,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3.284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0.292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Sandwich,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3.280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1003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0.116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Seabrook,</a:t>
                      </a:r>
                      <a:r>
                        <a:rPr dirty="0" sz="8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NH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3.000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0.835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Waterford,</a:t>
                      </a:r>
                      <a:r>
                        <a:rPr dirty="0" sz="8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CT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2.884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0.253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/>
                </a:tc>
              </a:tr>
              <a:tr h="276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Hampton,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NH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2.815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0.350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80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Westport,</a:t>
                      </a:r>
                      <a:r>
                        <a:rPr dirty="0" sz="8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2.499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0.221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1755"/>
                </a:tc>
              </a:tr>
              <a:tr h="263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Harwich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Port,</a:t>
                      </a:r>
                      <a:r>
                        <a:rPr dirty="0" sz="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>
                          <a:latin typeface="Arial"/>
                          <a:cs typeface="Arial"/>
                        </a:rPr>
                        <a:t>MA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2.460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079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2.883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7683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57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800" spc="-5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5612130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35"/>
              <a:t> </a:t>
            </a:r>
            <a:r>
              <a:rPr dirty="0" spc="-275"/>
              <a:t>England</a:t>
            </a:r>
            <a:r>
              <a:rPr dirty="0" spc="-335"/>
              <a:t> </a:t>
            </a:r>
            <a:r>
              <a:rPr dirty="0" spc="-295"/>
              <a:t>Community</a:t>
            </a:r>
            <a:r>
              <a:rPr dirty="0" spc="-335"/>
              <a:t> </a:t>
            </a:r>
            <a:r>
              <a:rPr dirty="0" spc="-250"/>
              <a:t>Social</a:t>
            </a:r>
            <a:r>
              <a:rPr dirty="0" spc="-335"/>
              <a:t> </a:t>
            </a:r>
            <a:r>
              <a:rPr dirty="0" spc="-254"/>
              <a:t>and</a:t>
            </a:r>
            <a:r>
              <a:rPr dirty="0" spc="-335"/>
              <a:t> </a:t>
            </a:r>
            <a:r>
              <a:rPr dirty="0" spc="-275"/>
              <a:t>Climate</a:t>
            </a:r>
            <a:r>
              <a:rPr dirty="0" spc="-335"/>
              <a:t> </a:t>
            </a:r>
            <a:r>
              <a:rPr dirty="0" spc="-265"/>
              <a:t>Vulnerability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6644625" y="344716"/>
            <a:ext cx="1334770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280">
                <a:solidFill>
                  <a:srgbClr val="522C80"/>
                </a:solidFill>
                <a:latin typeface="Lucida Sans"/>
                <a:cs typeface="Lucida Sans"/>
              </a:rPr>
              <a:t>Risk</a:t>
            </a:r>
            <a:r>
              <a:rPr dirty="0" sz="2100" spc="-34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65">
                <a:solidFill>
                  <a:srgbClr val="522C80"/>
                </a:solidFill>
                <a:latin typeface="Lucida Sans"/>
                <a:cs typeface="Lucida Sans"/>
              </a:rPr>
              <a:t>element: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010525" y="381000"/>
            <a:ext cx="577850" cy="314325"/>
          </a:xfrm>
          <a:prstGeom prst="rect">
            <a:avLst/>
          </a:prstGeom>
          <a:solidFill>
            <a:srgbClr val="FFA4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70"/>
              </a:lnSpc>
            </a:pPr>
            <a:r>
              <a:rPr dirty="0" sz="2100" spc="-240">
                <a:solidFill>
                  <a:srgbClr val="522C80"/>
                </a:solidFill>
                <a:latin typeface="Lucida Sans"/>
                <a:cs typeface="Lucida Sans"/>
              </a:rPr>
              <a:t>Social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49303" y="882650"/>
            <a:ext cx="56654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engagement,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social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vulnerability</a:t>
            </a:r>
            <a:endParaRPr sz="1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443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Harbor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porpoise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gray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seal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bycatch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4680969" cy="20962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886200"/>
            <a:ext cx="4680969" cy="209626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161925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2324100"/>
            <a:ext cx="66675" cy="66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049962" y="1073150"/>
            <a:ext cx="4681220" cy="1406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Implications:</a:t>
            </a:r>
            <a:endParaRPr sz="1500">
              <a:latin typeface="Lucida Sans"/>
              <a:cs typeface="Lucida Sans"/>
            </a:endParaRPr>
          </a:p>
          <a:p>
            <a:pPr marL="393700" marR="64135">
              <a:lnSpc>
                <a:spcPct val="112500"/>
              </a:lnSpc>
              <a:spcBef>
                <a:spcPts val="1500"/>
              </a:spcBef>
            </a:pPr>
            <a:r>
              <a:rPr dirty="0" sz="1500" spc="-30">
                <a:latin typeface="Lucida Sans"/>
                <a:cs typeface="Lucida Sans"/>
              </a:rPr>
              <a:t>Currently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meeting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objectives,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but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uncertainty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 </a:t>
            </a:r>
            <a:r>
              <a:rPr dirty="0" sz="1500" spc="-50">
                <a:latin typeface="Lucida Sans"/>
                <a:cs typeface="Lucida Sans"/>
              </a:rPr>
              <a:t>gray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seal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estimates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1500" spc="-65">
                <a:latin typeface="Lucida Sans"/>
                <a:cs typeface="Lucida Sans"/>
              </a:rPr>
              <a:t>Risk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element: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TechInteract,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evaluated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753350" y="2486025"/>
            <a:ext cx="304800" cy="257175"/>
          </a:xfrm>
          <a:custGeom>
            <a:avLst/>
            <a:gdLst/>
            <a:ahLst/>
            <a:cxnLst/>
            <a:rect l="l" t="t" r="r" b="b"/>
            <a:pathLst>
              <a:path w="304800" h="257175">
                <a:moveTo>
                  <a:pt x="304800" y="257175"/>
                </a:moveTo>
                <a:lnTo>
                  <a:pt x="0" y="257175"/>
                </a:lnTo>
                <a:lnTo>
                  <a:pt x="0" y="0"/>
                </a:lnTo>
                <a:lnTo>
                  <a:pt x="304800" y="0"/>
                </a:lnTo>
                <a:lnTo>
                  <a:pt x="304800" y="257175"/>
                </a:lnTo>
                <a:close/>
              </a:path>
            </a:pathLst>
          </a:custGeom>
          <a:solidFill>
            <a:srgbClr val="90ED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315325" y="2486025"/>
            <a:ext cx="781050" cy="257175"/>
          </a:xfrm>
          <a:custGeom>
            <a:avLst/>
            <a:gdLst/>
            <a:ahLst/>
            <a:cxnLst/>
            <a:rect l="l" t="t" r="r" b="b"/>
            <a:pathLst>
              <a:path w="781050" h="257175">
                <a:moveTo>
                  <a:pt x="781050" y="257175"/>
                </a:moveTo>
                <a:lnTo>
                  <a:pt x="0" y="257175"/>
                </a:lnTo>
                <a:lnTo>
                  <a:pt x="0" y="0"/>
                </a:lnTo>
                <a:lnTo>
                  <a:pt x="781050" y="0"/>
                </a:lnTo>
                <a:lnTo>
                  <a:pt x="781050" y="2571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430962" y="2482850"/>
            <a:ext cx="28854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sector: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14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low,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7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low-</a:t>
            </a:r>
            <a:r>
              <a:rPr dirty="0" sz="1500" spc="-50">
                <a:latin typeface="Lucida Sans"/>
                <a:cs typeface="Lucida Sans"/>
              </a:rPr>
              <a:t>mod,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2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53550" y="2486025"/>
            <a:ext cx="857250" cy="257175"/>
          </a:xfrm>
          <a:prstGeom prst="rect">
            <a:avLst/>
          </a:prstGeom>
          <a:solidFill>
            <a:srgbClr val="FFA400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dirty="0" sz="1500" spc="-30">
                <a:latin typeface="Lucida Sans"/>
                <a:cs typeface="Lucida Sans"/>
              </a:rPr>
              <a:t>mod-</a:t>
            </a:r>
            <a:r>
              <a:rPr dirty="0" sz="1500" spc="-55">
                <a:latin typeface="Lucida Sans"/>
                <a:cs typeface="Lucida Sans"/>
              </a:rPr>
              <a:t>high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243717" y="2482850"/>
            <a:ext cx="3422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5">
                <a:latin typeface="Lucida Sans"/>
                <a:cs typeface="Lucida Sans"/>
              </a:rPr>
              <a:t>risk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3028950"/>
            <a:ext cx="66675" cy="6667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430962" y="2901950"/>
            <a:ext cx="4326255" cy="253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55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downward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trend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harbor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porpoise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bycatch </a:t>
            </a:r>
            <a:r>
              <a:rPr dirty="0" sz="1500" spc="-10">
                <a:latin typeface="Lucida Sans"/>
                <a:cs typeface="Lucida Sans"/>
              </a:rPr>
              <a:t>can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also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due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decrease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harbor</a:t>
            </a:r>
            <a:r>
              <a:rPr dirty="0" sz="1500" spc="50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porpoise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abundance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US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waters,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reducing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their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overlap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with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fisheries,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decrease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gillnet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effort.</a:t>
            </a:r>
            <a:endParaRPr sz="1500">
              <a:latin typeface="Lucida Sans"/>
              <a:cs typeface="Lucida Sans"/>
            </a:endParaRPr>
          </a:p>
          <a:p>
            <a:pPr marL="12700" marR="55244">
              <a:lnSpc>
                <a:spcPct val="112500"/>
              </a:lnSpc>
              <a:spcBef>
                <a:spcPts val="1500"/>
              </a:spcBef>
            </a:pPr>
            <a:r>
              <a:rPr dirty="0" sz="1500">
                <a:latin typeface="Lucida Sans"/>
                <a:cs typeface="Lucida Sans"/>
              </a:rPr>
              <a:t>Gray</a:t>
            </a:r>
            <a:r>
              <a:rPr dirty="0" sz="1500" spc="-9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seal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among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highest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bycatch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any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U.S. </a:t>
            </a:r>
            <a:r>
              <a:rPr dirty="0" sz="1500" spc="-10">
                <a:latin typeface="Lucida Sans"/>
                <a:cs typeface="Lucida Sans"/>
              </a:rPr>
              <a:t>marine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mammal.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increasing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trend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gray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seal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bycatch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may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related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an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increase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gray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seal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population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(U.S.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pup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counts).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4505325"/>
            <a:ext cx="66675" cy="6667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Objectives:</a:t>
            </a:r>
            <a:r>
              <a:rPr dirty="0" spc="-325"/>
              <a:t> </a:t>
            </a:r>
            <a:r>
              <a:rPr dirty="0" spc="-280"/>
              <a:t>Coastwide</a:t>
            </a:r>
            <a:r>
              <a:rPr dirty="0" spc="-325"/>
              <a:t> </a:t>
            </a:r>
            <a:r>
              <a:rPr dirty="0" spc="-245"/>
              <a:t>Protected</a:t>
            </a:r>
            <a:r>
              <a:rPr dirty="0" spc="-325"/>
              <a:t> </a:t>
            </a:r>
            <a:r>
              <a:rPr dirty="0" spc="-265"/>
              <a:t>species</a:t>
            </a:r>
            <a:r>
              <a:rPr dirty="0" spc="-310"/>
              <a:t> </a:t>
            </a:r>
            <a:r>
              <a:rPr dirty="0" sz="2200" spc="-325" i="1">
                <a:latin typeface="Lucida Sans"/>
                <a:cs typeface="Lucida Sans"/>
              </a:rPr>
              <a:t>Maintain</a:t>
            </a:r>
            <a:r>
              <a:rPr dirty="0" sz="2200" spc="-355" i="1">
                <a:latin typeface="Lucida Sans"/>
                <a:cs typeface="Lucida Sans"/>
              </a:rPr>
              <a:t> </a:t>
            </a:r>
            <a:r>
              <a:rPr dirty="0" sz="2200" spc="-340" i="1">
                <a:latin typeface="Lucida Sans"/>
                <a:cs typeface="Lucida Sans"/>
              </a:rPr>
              <a:t>bycatch</a:t>
            </a:r>
            <a:r>
              <a:rPr dirty="0" sz="2200" spc="-350" i="1">
                <a:latin typeface="Lucida Sans"/>
                <a:cs typeface="Lucida Sans"/>
              </a:rPr>
              <a:t> </a:t>
            </a:r>
            <a:r>
              <a:rPr dirty="0" sz="2200" spc="-285" i="1">
                <a:latin typeface="Lucida Sans"/>
                <a:cs typeface="Lucida Sans"/>
              </a:rPr>
              <a:t>below</a:t>
            </a:r>
            <a:r>
              <a:rPr dirty="0" sz="2200" spc="-355" i="1">
                <a:latin typeface="Lucida Sans"/>
                <a:cs typeface="Lucida Sans"/>
              </a:rPr>
              <a:t> </a:t>
            </a:r>
            <a:r>
              <a:rPr dirty="0" sz="2200" spc="-310" i="1">
                <a:latin typeface="Lucida Sans"/>
                <a:cs typeface="Lucida Sans"/>
              </a:rPr>
              <a:t>thresholds</a:t>
            </a:r>
            <a:endParaRPr sz="2200">
              <a:latin typeface="Lucida Sans"/>
              <a:cs typeface="Lucida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53400" y="428624"/>
            <a:ext cx="200025" cy="2000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01050" y="428624"/>
            <a:ext cx="200025" cy="200025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44575"/>
            <a:ext cx="470662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North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Atlantic</a:t>
            </a:r>
            <a:r>
              <a:rPr dirty="0" sz="1500" spc="-55">
                <a:latin typeface="Lucida Sans"/>
                <a:cs typeface="Lucida Sans"/>
              </a:rPr>
              <a:t> right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population,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calf </a:t>
            </a:r>
            <a:r>
              <a:rPr dirty="0" sz="1500" spc="-10">
                <a:latin typeface="Lucida Sans"/>
                <a:cs typeface="Lucida Sans"/>
              </a:rPr>
              <a:t>counts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760" y="1781175"/>
            <a:ext cx="4632209" cy="204751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760" y="4143375"/>
            <a:ext cx="4632209" cy="20475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161925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2066925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3286125"/>
            <a:ext cx="66675" cy="666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4762500"/>
            <a:ext cx="66675" cy="66675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Implications:</a:t>
            </a: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pc="-50"/>
              <a:t>Signs</a:t>
            </a:r>
            <a:r>
              <a:rPr dirty="0" spc="-60"/>
              <a:t> </a:t>
            </a:r>
            <a:r>
              <a:rPr dirty="0" spc="-10"/>
              <a:t>the</a:t>
            </a:r>
            <a:r>
              <a:rPr dirty="0" spc="-55"/>
              <a:t> </a:t>
            </a:r>
            <a:r>
              <a:rPr dirty="0" spc="-25"/>
              <a:t>adult</a:t>
            </a:r>
            <a:r>
              <a:rPr dirty="0" spc="-55"/>
              <a:t> </a:t>
            </a:r>
            <a:r>
              <a:rPr dirty="0" spc="-35"/>
              <a:t>population</a:t>
            </a:r>
            <a:r>
              <a:rPr dirty="0" spc="-60"/>
              <a:t> </a:t>
            </a:r>
            <a:r>
              <a:rPr dirty="0" spc="-55"/>
              <a:t>stabilized </a:t>
            </a:r>
            <a:r>
              <a:rPr dirty="0" spc="-85"/>
              <a:t>2020-</a:t>
            </a:r>
            <a:r>
              <a:rPr dirty="0" spc="-20"/>
              <a:t>2023</a:t>
            </a:r>
          </a:p>
          <a:p>
            <a:pPr marL="393700" marR="5080">
              <a:lnSpc>
                <a:spcPct val="112500"/>
              </a:lnSpc>
              <a:spcBef>
                <a:spcPts val="1500"/>
              </a:spcBef>
            </a:pPr>
            <a:r>
              <a:rPr dirty="0" spc="-20"/>
              <a:t>Population</a:t>
            </a:r>
            <a:r>
              <a:rPr dirty="0" spc="-70"/>
              <a:t> </a:t>
            </a:r>
            <a:r>
              <a:rPr dirty="0" spc="-30"/>
              <a:t>drivers</a:t>
            </a:r>
            <a:r>
              <a:rPr dirty="0" spc="-65"/>
              <a:t> </a:t>
            </a:r>
            <a:r>
              <a:rPr dirty="0" spc="-30"/>
              <a:t>for</a:t>
            </a:r>
            <a:r>
              <a:rPr dirty="0" spc="-65"/>
              <a:t> </a:t>
            </a:r>
            <a:r>
              <a:rPr dirty="0" spc="-10"/>
              <a:t>North</a:t>
            </a:r>
            <a:r>
              <a:rPr dirty="0" spc="-65"/>
              <a:t> </a:t>
            </a:r>
            <a:r>
              <a:rPr dirty="0" spc="-45"/>
              <a:t>Atlantic</a:t>
            </a:r>
            <a:r>
              <a:rPr dirty="0" spc="-65"/>
              <a:t> </a:t>
            </a:r>
            <a:r>
              <a:rPr dirty="0" spc="-10"/>
              <a:t>Right </a:t>
            </a:r>
            <a:r>
              <a:rPr dirty="0"/>
              <a:t>Whales</a:t>
            </a:r>
            <a:r>
              <a:rPr dirty="0" spc="-75"/>
              <a:t> </a:t>
            </a:r>
            <a:r>
              <a:rPr dirty="0" spc="-20"/>
              <a:t>(NARW)</a:t>
            </a:r>
            <a:r>
              <a:rPr dirty="0" spc="-75"/>
              <a:t> </a:t>
            </a:r>
            <a:r>
              <a:rPr dirty="0" spc="-35"/>
              <a:t>include</a:t>
            </a:r>
            <a:r>
              <a:rPr dirty="0" spc="-75"/>
              <a:t> </a:t>
            </a:r>
            <a:r>
              <a:rPr dirty="0" spc="-35"/>
              <a:t>combined</a:t>
            </a:r>
            <a:r>
              <a:rPr dirty="0" spc="-75"/>
              <a:t> </a:t>
            </a:r>
            <a:r>
              <a:rPr dirty="0" spc="-10"/>
              <a:t>fishery</a:t>
            </a:r>
            <a:r>
              <a:rPr dirty="0" spc="-10"/>
              <a:t> </a:t>
            </a:r>
            <a:r>
              <a:rPr dirty="0" spc="-45"/>
              <a:t>interactions/ship</a:t>
            </a:r>
            <a:r>
              <a:rPr dirty="0" spc="-40"/>
              <a:t> </a:t>
            </a:r>
            <a:r>
              <a:rPr dirty="0" spc="-50"/>
              <a:t>strikes,</a:t>
            </a:r>
            <a:r>
              <a:rPr dirty="0" spc="-35"/>
              <a:t> </a:t>
            </a:r>
            <a:r>
              <a:rPr dirty="0" spc="-40"/>
              <a:t>distribution</a:t>
            </a:r>
            <a:r>
              <a:rPr dirty="0" spc="-40"/>
              <a:t> </a:t>
            </a:r>
            <a:r>
              <a:rPr dirty="0" spc="-50"/>
              <a:t>shifts,</a:t>
            </a:r>
            <a:r>
              <a:rPr dirty="0" spc="-35"/>
              <a:t> </a:t>
            </a:r>
            <a:r>
              <a:rPr dirty="0" spc="-25"/>
              <a:t>and</a:t>
            </a:r>
            <a:r>
              <a:rPr dirty="0" spc="-25"/>
              <a:t> </a:t>
            </a:r>
            <a:r>
              <a:rPr dirty="0" spc="-35"/>
              <a:t>copepod</a:t>
            </a:r>
            <a:r>
              <a:rPr dirty="0" spc="-60"/>
              <a:t> </a:t>
            </a:r>
            <a:r>
              <a:rPr dirty="0" spc="-10"/>
              <a:t>availability.</a:t>
            </a:r>
          </a:p>
          <a:p>
            <a:pPr marL="393700" marR="130175">
              <a:lnSpc>
                <a:spcPct val="112500"/>
              </a:lnSpc>
              <a:spcBef>
                <a:spcPts val="1500"/>
              </a:spcBef>
            </a:pPr>
            <a:r>
              <a:rPr dirty="0" spc="-45"/>
              <a:t>Additional</a:t>
            </a:r>
            <a:r>
              <a:rPr dirty="0" spc="-55"/>
              <a:t> </a:t>
            </a:r>
            <a:r>
              <a:rPr dirty="0" spc="-30"/>
              <a:t>potential</a:t>
            </a:r>
            <a:r>
              <a:rPr dirty="0" spc="-50"/>
              <a:t> </a:t>
            </a:r>
            <a:r>
              <a:rPr dirty="0" spc="-35"/>
              <a:t>stressors</a:t>
            </a:r>
            <a:r>
              <a:rPr dirty="0" spc="-55"/>
              <a:t> </a:t>
            </a:r>
            <a:r>
              <a:rPr dirty="0" spc="-35"/>
              <a:t>include</a:t>
            </a:r>
            <a:r>
              <a:rPr dirty="0" spc="-50"/>
              <a:t> </a:t>
            </a:r>
            <a:r>
              <a:rPr dirty="0" spc="-20"/>
              <a:t>offshore </a:t>
            </a:r>
            <a:r>
              <a:rPr dirty="0" spc="-25"/>
              <a:t>wind</a:t>
            </a:r>
            <a:r>
              <a:rPr dirty="0" spc="-55"/>
              <a:t> </a:t>
            </a:r>
            <a:r>
              <a:rPr dirty="0" spc="-35"/>
              <a:t>development,</a:t>
            </a:r>
            <a:r>
              <a:rPr dirty="0" spc="-50"/>
              <a:t> </a:t>
            </a:r>
            <a:r>
              <a:rPr dirty="0" spc="-25"/>
              <a:t>which</a:t>
            </a:r>
            <a:r>
              <a:rPr dirty="0" spc="-55"/>
              <a:t> </a:t>
            </a:r>
            <a:r>
              <a:rPr dirty="0" spc="-30"/>
              <a:t>overlaps</a:t>
            </a:r>
            <a:r>
              <a:rPr dirty="0" spc="-50"/>
              <a:t> </a:t>
            </a:r>
            <a:r>
              <a:rPr dirty="0" spc="-20"/>
              <a:t>with</a:t>
            </a:r>
            <a:r>
              <a:rPr dirty="0" spc="-20"/>
              <a:t> </a:t>
            </a:r>
            <a:r>
              <a:rPr dirty="0" spc="-25"/>
              <a:t>important</a:t>
            </a:r>
            <a:r>
              <a:rPr dirty="0" spc="-70"/>
              <a:t> </a:t>
            </a:r>
            <a:r>
              <a:rPr dirty="0" spc="-25"/>
              <a:t>habitat</a:t>
            </a:r>
            <a:r>
              <a:rPr dirty="0" spc="-65"/>
              <a:t> </a:t>
            </a:r>
            <a:r>
              <a:rPr dirty="0" spc="-10"/>
              <a:t>areas</a:t>
            </a:r>
            <a:r>
              <a:rPr dirty="0" spc="-65"/>
              <a:t> </a:t>
            </a:r>
            <a:r>
              <a:rPr dirty="0" spc="-25"/>
              <a:t>used</a:t>
            </a:r>
            <a:r>
              <a:rPr dirty="0" spc="-65"/>
              <a:t> </a:t>
            </a:r>
            <a:r>
              <a:rPr dirty="0" spc="-10"/>
              <a:t>year-</a:t>
            </a:r>
            <a:r>
              <a:rPr dirty="0" spc="-20"/>
              <a:t>round</a:t>
            </a:r>
            <a:r>
              <a:rPr dirty="0" spc="-65"/>
              <a:t> </a:t>
            </a:r>
            <a:r>
              <a:rPr dirty="0" spc="-25"/>
              <a:t>by</a:t>
            </a:r>
            <a:r>
              <a:rPr dirty="0" spc="-25"/>
              <a:t> </a:t>
            </a:r>
            <a:r>
              <a:rPr dirty="0" spc="-55"/>
              <a:t>right</a:t>
            </a:r>
            <a:r>
              <a:rPr dirty="0" spc="-75"/>
              <a:t> </a:t>
            </a:r>
            <a:r>
              <a:rPr dirty="0" spc="-30"/>
              <a:t>whales,</a:t>
            </a:r>
            <a:r>
              <a:rPr dirty="0" spc="-75"/>
              <a:t> </a:t>
            </a:r>
            <a:r>
              <a:rPr dirty="0" spc="-50"/>
              <a:t>including</a:t>
            </a:r>
            <a:r>
              <a:rPr dirty="0" spc="-75"/>
              <a:t> </a:t>
            </a:r>
            <a:r>
              <a:rPr dirty="0" spc="-10"/>
              <a:t>mother</a:t>
            </a:r>
            <a:r>
              <a:rPr dirty="0" spc="-75"/>
              <a:t> </a:t>
            </a:r>
            <a:r>
              <a:rPr dirty="0" spc="-10"/>
              <a:t>and</a:t>
            </a:r>
            <a:r>
              <a:rPr dirty="0" spc="-70"/>
              <a:t> </a:t>
            </a:r>
            <a:r>
              <a:rPr dirty="0" spc="-20"/>
              <a:t>calf</a:t>
            </a:r>
            <a:r>
              <a:rPr dirty="0" spc="-20"/>
              <a:t> </a:t>
            </a:r>
            <a:r>
              <a:rPr dirty="0" spc="-40"/>
              <a:t>migration</a:t>
            </a:r>
            <a:r>
              <a:rPr dirty="0" spc="-65"/>
              <a:t> </a:t>
            </a:r>
            <a:r>
              <a:rPr dirty="0" spc="-30"/>
              <a:t>corridors</a:t>
            </a:r>
            <a:r>
              <a:rPr dirty="0" spc="-65"/>
              <a:t> </a:t>
            </a:r>
            <a:r>
              <a:rPr dirty="0" spc="-10"/>
              <a:t>and</a:t>
            </a:r>
            <a:r>
              <a:rPr dirty="0" spc="-65"/>
              <a:t> </a:t>
            </a:r>
            <a:r>
              <a:rPr dirty="0" spc="-55"/>
              <a:t>foraging</a:t>
            </a:r>
            <a:r>
              <a:rPr dirty="0" spc="-65"/>
              <a:t> </a:t>
            </a:r>
            <a:r>
              <a:rPr dirty="0" spc="-10"/>
              <a:t>habitat.</a:t>
            </a:r>
          </a:p>
          <a:p>
            <a:pPr marL="393700" marR="222250">
              <a:lnSpc>
                <a:spcPct val="112500"/>
              </a:lnSpc>
              <a:spcBef>
                <a:spcPts val="1500"/>
              </a:spcBef>
            </a:pPr>
            <a:r>
              <a:rPr dirty="0" spc="-10"/>
              <a:t>Unusual</a:t>
            </a:r>
            <a:r>
              <a:rPr dirty="0" spc="-85"/>
              <a:t> </a:t>
            </a:r>
            <a:r>
              <a:rPr dirty="0" spc="-30"/>
              <a:t>mortality</a:t>
            </a:r>
            <a:r>
              <a:rPr dirty="0" spc="-80"/>
              <a:t> </a:t>
            </a:r>
            <a:r>
              <a:rPr dirty="0" spc="-20"/>
              <a:t>events</a:t>
            </a:r>
            <a:r>
              <a:rPr dirty="0" spc="-80"/>
              <a:t> </a:t>
            </a:r>
            <a:r>
              <a:rPr dirty="0" spc="-25"/>
              <a:t>continue</a:t>
            </a:r>
            <a:r>
              <a:rPr dirty="0" spc="-80"/>
              <a:t> </a:t>
            </a:r>
            <a:r>
              <a:rPr dirty="0" spc="-30"/>
              <a:t>for</a:t>
            </a:r>
            <a:r>
              <a:rPr dirty="0" spc="-80"/>
              <a:t> </a:t>
            </a:r>
            <a:r>
              <a:rPr dirty="0" spc="-95"/>
              <a:t>3</a:t>
            </a:r>
            <a:r>
              <a:rPr dirty="0" spc="-80"/>
              <a:t> </a:t>
            </a:r>
            <a:r>
              <a:rPr dirty="0" spc="-30"/>
              <a:t>large </a:t>
            </a:r>
            <a:r>
              <a:rPr dirty="0" spc="-10"/>
              <a:t>whale</a:t>
            </a:r>
            <a:r>
              <a:rPr dirty="0" spc="-90"/>
              <a:t> </a:t>
            </a:r>
            <a:r>
              <a:rPr dirty="0" spc="-10"/>
              <a:t>species.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Objectives:</a:t>
            </a:r>
            <a:r>
              <a:rPr dirty="0" spc="-325"/>
              <a:t> </a:t>
            </a:r>
            <a:r>
              <a:rPr dirty="0" spc="-280"/>
              <a:t>Coastwide</a:t>
            </a:r>
            <a:r>
              <a:rPr dirty="0" spc="-320"/>
              <a:t> </a:t>
            </a:r>
            <a:r>
              <a:rPr dirty="0" spc="-245"/>
              <a:t>Protected</a:t>
            </a:r>
            <a:r>
              <a:rPr dirty="0" spc="-325"/>
              <a:t> </a:t>
            </a:r>
            <a:r>
              <a:rPr dirty="0" spc="-265"/>
              <a:t>species</a:t>
            </a:r>
            <a:r>
              <a:rPr dirty="0" spc="-310"/>
              <a:t> </a:t>
            </a:r>
            <a:r>
              <a:rPr dirty="0" sz="2200" spc="-305" i="1">
                <a:latin typeface="Lucida Sans"/>
                <a:cs typeface="Lucida Sans"/>
              </a:rPr>
              <a:t>Recover</a:t>
            </a:r>
            <a:r>
              <a:rPr dirty="0" sz="2200" spc="-350" i="1">
                <a:latin typeface="Lucida Sans"/>
                <a:cs typeface="Lucida Sans"/>
              </a:rPr>
              <a:t> </a:t>
            </a:r>
            <a:r>
              <a:rPr dirty="0" sz="2200" spc="-325" i="1">
                <a:latin typeface="Lucida Sans"/>
                <a:cs typeface="Lucida Sans"/>
              </a:rPr>
              <a:t>endangered</a:t>
            </a:r>
            <a:r>
              <a:rPr dirty="0" sz="2200" spc="-350" i="1">
                <a:latin typeface="Lucida Sans"/>
                <a:cs typeface="Lucida Sans"/>
              </a:rPr>
              <a:t> </a:t>
            </a:r>
            <a:r>
              <a:rPr dirty="0" sz="2200" spc="-310" i="1">
                <a:latin typeface="Lucida Sans"/>
                <a:cs typeface="Lucida Sans"/>
              </a:rPr>
              <a:t>populations</a:t>
            </a:r>
            <a:endParaRPr sz="2200">
              <a:latin typeface="Lucida Sans"/>
              <a:cs typeface="Lucida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1000" y="428624"/>
            <a:ext cx="200025" cy="200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48650" y="428624"/>
            <a:ext cx="200025" cy="200025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520700"/>
            <a:ext cx="950595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30" b="1">
                <a:latin typeface="Calibri"/>
                <a:cs typeface="Calibri"/>
              </a:rPr>
              <a:t>2025</a:t>
            </a:r>
            <a:r>
              <a:rPr dirty="0" sz="3350" spc="-155" b="1">
                <a:latin typeface="Calibri"/>
                <a:cs typeface="Calibri"/>
              </a:rPr>
              <a:t> </a:t>
            </a:r>
            <a:r>
              <a:rPr dirty="0" sz="3350" spc="80" b="1">
                <a:latin typeface="Calibri"/>
                <a:cs typeface="Calibri"/>
              </a:rPr>
              <a:t>Risks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35" b="1">
                <a:latin typeface="Calibri"/>
                <a:cs typeface="Calibri"/>
              </a:rPr>
              <a:t>to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20" b="1">
                <a:latin typeface="Calibri"/>
                <a:cs typeface="Calibri"/>
              </a:rPr>
              <a:t>meeting</a:t>
            </a:r>
            <a:r>
              <a:rPr dirty="0" sz="3350" spc="-155" b="1">
                <a:latin typeface="Calibri"/>
                <a:cs typeface="Calibri"/>
              </a:rPr>
              <a:t> </a:t>
            </a:r>
            <a:r>
              <a:rPr dirty="0" sz="3350" b="1">
                <a:latin typeface="Calibri"/>
                <a:cs typeface="Calibri"/>
              </a:rPr>
              <a:t>fishery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management</a:t>
            </a:r>
            <a:r>
              <a:rPr dirty="0" sz="3350" spc="-150" b="1">
                <a:latin typeface="Calibri"/>
                <a:cs typeface="Calibri"/>
              </a:rPr>
              <a:t> </a:t>
            </a:r>
            <a:r>
              <a:rPr dirty="0" sz="3350" spc="-10" b="1">
                <a:latin typeface="Calibri"/>
                <a:cs typeface="Calibri"/>
              </a:rPr>
              <a:t>objectives</a:t>
            </a:r>
            <a:endParaRPr sz="33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100" y="1409700"/>
            <a:ext cx="2505075" cy="2505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5" y="1409699"/>
            <a:ext cx="2505075" cy="2505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975" y="4162425"/>
            <a:ext cx="1495425" cy="14954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2300" y="4162425"/>
            <a:ext cx="1504949" cy="14954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10150" y="4162425"/>
            <a:ext cx="1504949" cy="14954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00" y="4162425"/>
            <a:ext cx="1504949" cy="14954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05850" y="4162425"/>
            <a:ext cx="1504949" cy="1495425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2000" y="1114437"/>
            <a:ext cx="4705350" cy="19050"/>
          </a:xfrm>
          <a:custGeom>
            <a:avLst/>
            <a:gdLst/>
            <a:ahLst/>
            <a:cxnLst/>
            <a:rect l="l" t="t" r="r" b="b"/>
            <a:pathLst>
              <a:path w="4705350" h="19050">
                <a:moveTo>
                  <a:pt x="4705350" y="0"/>
                </a:moveTo>
                <a:lnTo>
                  <a:pt x="2581275" y="0"/>
                </a:lnTo>
                <a:lnTo>
                  <a:pt x="876300" y="0"/>
                </a:lnTo>
                <a:lnTo>
                  <a:pt x="0" y="0"/>
                </a:lnTo>
                <a:lnTo>
                  <a:pt x="0" y="19050"/>
                </a:lnTo>
                <a:lnTo>
                  <a:pt x="876300" y="19050"/>
                </a:lnTo>
                <a:lnTo>
                  <a:pt x="2581275" y="19050"/>
                </a:lnTo>
                <a:lnTo>
                  <a:pt x="4705350" y="19050"/>
                </a:lnTo>
                <a:lnTo>
                  <a:pt x="470535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62000" y="1571637"/>
            <a:ext cx="4705350" cy="19050"/>
          </a:xfrm>
          <a:custGeom>
            <a:avLst/>
            <a:gdLst/>
            <a:ahLst/>
            <a:cxnLst/>
            <a:rect l="l" t="t" r="r" b="b"/>
            <a:pathLst>
              <a:path w="4705350" h="19050">
                <a:moveTo>
                  <a:pt x="4705350" y="0"/>
                </a:moveTo>
                <a:lnTo>
                  <a:pt x="2581275" y="0"/>
                </a:lnTo>
                <a:lnTo>
                  <a:pt x="876300" y="0"/>
                </a:lnTo>
                <a:lnTo>
                  <a:pt x="0" y="0"/>
                </a:lnTo>
                <a:lnTo>
                  <a:pt x="0" y="19050"/>
                </a:lnTo>
                <a:lnTo>
                  <a:pt x="876300" y="19050"/>
                </a:lnTo>
                <a:lnTo>
                  <a:pt x="2581275" y="19050"/>
                </a:lnTo>
                <a:lnTo>
                  <a:pt x="4705350" y="19050"/>
                </a:lnTo>
                <a:lnTo>
                  <a:pt x="470535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62000" y="5057787"/>
            <a:ext cx="4705350" cy="19050"/>
          </a:xfrm>
          <a:custGeom>
            <a:avLst/>
            <a:gdLst/>
            <a:ahLst/>
            <a:cxnLst/>
            <a:rect l="l" t="t" r="r" b="b"/>
            <a:pathLst>
              <a:path w="4705350" h="19050">
                <a:moveTo>
                  <a:pt x="4705350" y="0"/>
                </a:moveTo>
                <a:lnTo>
                  <a:pt x="2581275" y="0"/>
                </a:lnTo>
                <a:lnTo>
                  <a:pt x="876300" y="0"/>
                </a:lnTo>
                <a:lnTo>
                  <a:pt x="0" y="0"/>
                </a:lnTo>
                <a:lnTo>
                  <a:pt x="0" y="19050"/>
                </a:lnTo>
                <a:lnTo>
                  <a:pt x="876300" y="19050"/>
                </a:lnTo>
                <a:lnTo>
                  <a:pt x="2581275" y="19050"/>
                </a:lnTo>
                <a:lnTo>
                  <a:pt x="4705350" y="19050"/>
                </a:lnTo>
                <a:lnTo>
                  <a:pt x="470535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Revised</a:t>
            </a:r>
            <a:r>
              <a:rPr dirty="0" spc="-335"/>
              <a:t> </a:t>
            </a:r>
            <a:r>
              <a:rPr dirty="0" spc="-280"/>
              <a:t>Risks:</a:t>
            </a:r>
            <a:r>
              <a:rPr dirty="0" spc="-335"/>
              <a:t> </a:t>
            </a:r>
            <a:r>
              <a:rPr dirty="0" spc="-275"/>
              <a:t>Climate</a:t>
            </a:r>
            <a:r>
              <a:rPr dirty="0" spc="-330"/>
              <a:t> </a:t>
            </a:r>
            <a:r>
              <a:rPr dirty="0" spc="-254"/>
              <a:t>and</a:t>
            </a:r>
            <a:r>
              <a:rPr dirty="0" spc="-335"/>
              <a:t> </a:t>
            </a:r>
            <a:r>
              <a:rPr dirty="0" spc="-275"/>
              <a:t>Ecosystem</a:t>
            </a:r>
            <a:r>
              <a:rPr dirty="0" spc="-335"/>
              <a:t> </a:t>
            </a:r>
            <a:r>
              <a:rPr dirty="0" spc="-310"/>
              <a:t>Change</a:t>
            </a:r>
          </a:p>
        </p:txBody>
      </p: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820137" y="892175"/>
            <a:ext cx="4584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Lucida Sans"/>
                <a:cs typeface="Lucida Sans"/>
              </a:rPr>
              <a:t>Risks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to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meeting </a:t>
            </a:r>
            <a:r>
              <a:rPr dirty="0" sz="1200" spc="-25">
                <a:latin typeface="Lucida Sans"/>
                <a:cs typeface="Lucida Sans"/>
              </a:rPr>
              <a:t>fishery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management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objectives </a:t>
            </a:r>
            <a:r>
              <a:rPr dirty="0" sz="1200" spc="-40">
                <a:latin typeface="Lucida Sans"/>
                <a:cs typeface="Lucida Sans"/>
              </a:rPr>
              <a:t>in </a:t>
            </a:r>
            <a:r>
              <a:rPr dirty="0" sz="1200">
                <a:latin typeface="Lucida Sans"/>
                <a:cs typeface="Lucida Sans"/>
              </a:rPr>
              <a:t>New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England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2698" y="1171638"/>
            <a:ext cx="669925" cy="35496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175"/>
              </a:spcBef>
            </a:pPr>
            <a:r>
              <a:rPr dirty="0" sz="1100" spc="-20">
                <a:latin typeface="Arial"/>
                <a:cs typeface="Arial"/>
              </a:rPr>
              <a:t>Risk </a:t>
            </a:r>
            <a:r>
              <a:rPr dirty="0" sz="1100" spc="-10">
                <a:latin typeface="Arial"/>
                <a:cs typeface="Arial"/>
              </a:rPr>
              <a:t>categories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91675" y="1171638"/>
            <a:ext cx="1414780" cy="35496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175"/>
              </a:spcBef>
            </a:pPr>
            <a:r>
              <a:rPr dirty="0" sz="1100">
                <a:latin typeface="Arial"/>
                <a:cs typeface="Arial"/>
              </a:rPr>
              <a:t>Observation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indicators </a:t>
            </a:r>
            <a:r>
              <a:rPr dirty="0" sz="1100" spc="-10">
                <a:latin typeface="Arial"/>
                <a:cs typeface="Arial"/>
              </a:rPr>
              <a:t>reported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396050" y="1171638"/>
            <a:ext cx="1593215" cy="35496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175"/>
              </a:spcBef>
            </a:pPr>
            <a:r>
              <a:rPr dirty="0" sz="1100">
                <a:latin typeface="Arial"/>
                <a:cs typeface="Arial"/>
              </a:rPr>
              <a:t>Potential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driver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indicators </a:t>
            </a:r>
            <a:r>
              <a:rPr dirty="0" sz="1100" spc="-10">
                <a:latin typeface="Arial"/>
                <a:cs typeface="Arial"/>
              </a:rPr>
              <a:t>reported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12688" y="1638363"/>
            <a:ext cx="20046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Climate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Ecosystem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Risks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2688" y="2000313"/>
            <a:ext cx="638810" cy="51689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175"/>
              </a:spcBef>
            </a:pPr>
            <a:r>
              <a:rPr dirty="0" sz="1100">
                <a:latin typeface="Arial"/>
                <a:cs typeface="Arial"/>
              </a:rPr>
              <a:t>Risks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to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Managing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Spatially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91665" y="2000313"/>
            <a:ext cx="1423035" cy="51689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175"/>
              </a:spcBef>
            </a:pPr>
            <a:r>
              <a:rPr dirty="0" sz="1100">
                <a:latin typeface="Arial"/>
                <a:cs typeface="Arial"/>
              </a:rPr>
              <a:t>Managed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species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(fish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cetacean)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distribution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shifts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96040" y="1924113"/>
            <a:ext cx="1989455" cy="66929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ct val="94700"/>
              </a:lnSpc>
              <a:spcBef>
                <a:spcPts val="170"/>
              </a:spcBef>
            </a:pPr>
            <a:r>
              <a:rPr dirty="0" sz="1100">
                <a:latin typeface="Arial"/>
                <a:cs typeface="Arial"/>
              </a:rPr>
              <a:t>Benthic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pelagic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forage </a:t>
            </a:r>
            <a:r>
              <a:rPr dirty="0" sz="1100">
                <a:latin typeface="Arial"/>
                <a:cs typeface="Arial"/>
              </a:rPr>
              <a:t>distribution;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ocean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temperature,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changes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currents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cold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pool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2669" y="2686113"/>
            <a:ext cx="708660" cy="12693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180"/>
              </a:spcBef>
            </a:pPr>
            <a:r>
              <a:rPr dirty="0" sz="1100">
                <a:latin typeface="Arial"/>
                <a:cs typeface="Arial"/>
              </a:rPr>
              <a:t>Risks</a:t>
            </a:r>
            <a:r>
              <a:rPr dirty="0" sz="1100" spc="-25">
                <a:latin typeface="Arial"/>
                <a:cs typeface="Arial"/>
              </a:rPr>
              <a:t> to </a:t>
            </a:r>
            <a:r>
              <a:rPr dirty="0" sz="1100" spc="-10">
                <a:latin typeface="Arial"/>
                <a:cs typeface="Arial"/>
              </a:rPr>
              <a:t>Managing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Seasonally</a:t>
            </a:r>
            <a:endParaRPr sz="1100">
              <a:latin typeface="Arial"/>
              <a:cs typeface="Arial"/>
            </a:endParaRPr>
          </a:p>
          <a:p>
            <a:pPr marL="12700" marR="191135">
              <a:lnSpc>
                <a:spcPct val="94700"/>
              </a:lnSpc>
              <a:spcBef>
                <a:spcPts val="1000"/>
              </a:spcBef>
            </a:pPr>
            <a:r>
              <a:rPr dirty="0" sz="1100">
                <a:latin typeface="Arial"/>
                <a:cs typeface="Arial"/>
              </a:rPr>
              <a:t>Risks</a:t>
            </a:r>
            <a:r>
              <a:rPr dirty="0" sz="1100" spc="-25">
                <a:latin typeface="Arial"/>
                <a:cs typeface="Arial"/>
              </a:rPr>
              <a:t> to </a:t>
            </a:r>
            <a:r>
              <a:rPr dirty="0" sz="1100" spc="-10">
                <a:latin typeface="Arial"/>
                <a:cs typeface="Arial"/>
              </a:rPr>
              <a:t>Setting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Catch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Limits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91655" y="2686113"/>
            <a:ext cx="1500505" cy="5073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180"/>
              </a:spcBef>
            </a:pPr>
            <a:r>
              <a:rPr dirty="0" sz="1100">
                <a:latin typeface="Arial"/>
                <a:cs typeface="Arial"/>
              </a:rPr>
              <a:t>Managed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species </a:t>
            </a:r>
            <a:r>
              <a:rPr dirty="0" sz="1100">
                <a:latin typeface="Arial"/>
                <a:cs typeface="Arial"/>
              </a:rPr>
              <a:t>spawning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migration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timing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changes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96031" y="2686113"/>
            <a:ext cx="1958339" cy="5073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180"/>
              </a:spcBef>
            </a:pPr>
            <a:r>
              <a:rPr dirty="0" sz="1100">
                <a:latin typeface="Arial"/>
                <a:cs typeface="Arial"/>
              </a:rPr>
              <a:t>Habitat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timing: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Length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ocean </a:t>
            </a:r>
            <a:r>
              <a:rPr dirty="0" sz="1100" spc="-10">
                <a:latin typeface="Arial"/>
                <a:cs typeface="Arial"/>
              </a:rPr>
              <a:t>summer,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cold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pool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seasonal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persistence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91646" y="3371913"/>
            <a:ext cx="1593850" cy="5073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180"/>
              </a:spcBef>
            </a:pPr>
            <a:r>
              <a:rPr dirty="0" sz="1100">
                <a:latin typeface="Arial"/>
                <a:cs typeface="Arial"/>
              </a:rPr>
              <a:t>Managed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species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body </a:t>
            </a:r>
            <a:r>
              <a:rPr dirty="0" sz="1100">
                <a:latin typeface="Arial"/>
                <a:cs typeface="Arial"/>
              </a:rPr>
              <a:t>condition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recruitment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changes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96021" y="3371913"/>
            <a:ext cx="1749425" cy="5073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180"/>
              </a:spcBef>
            </a:pPr>
            <a:r>
              <a:rPr dirty="0" sz="1100">
                <a:latin typeface="Arial"/>
                <a:cs typeface="Arial"/>
              </a:rPr>
              <a:t>Benthic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pelagic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forage </a:t>
            </a:r>
            <a:r>
              <a:rPr dirty="0" sz="1100">
                <a:latin typeface="Arial"/>
                <a:cs typeface="Arial"/>
              </a:rPr>
              <a:t>quality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&amp;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abundance: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ocean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temperature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&amp;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acidification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12660" y="4048188"/>
            <a:ext cx="16478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Other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Ocean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Uses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Risks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2660" y="4495863"/>
            <a:ext cx="723900" cy="35496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280"/>
              </a:lnSpc>
              <a:spcBef>
                <a:spcPts val="175"/>
              </a:spcBef>
            </a:pPr>
            <a:r>
              <a:rPr dirty="0" sz="1100" spc="-10">
                <a:latin typeface="Arial"/>
                <a:cs typeface="Arial"/>
              </a:rPr>
              <a:t>Offshore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Wind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Risks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691636" y="4333938"/>
            <a:ext cx="1562735" cy="66929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ct val="94700"/>
              </a:lnSpc>
              <a:spcBef>
                <a:spcPts val="170"/>
              </a:spcBef>
            </a:pPr>
            <a:r>
              <a:rPr dirty="0" sz="1100">
                <a:latin typeface="Arial"/>
                <a:cs typeface="Arial"/>
              </a:rPr>
              <a:t>Fishery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revenue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and </a:t>
            </a:r>
            <a:r>
              <a:rPr dirty="0" sz="1100">
                <a:latin typeface="Arial"/>
                <a:cs typeface="Arial"/>
              </a:rPr>
              <a:t>landings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from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wind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lease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areas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by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species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and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port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96011" y="4419663"/>
            <a:ext cx="1748789" cy="5073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93700"/>
              </a:lnSpc>
              <a:spcBef>
                <a:spcPts val="180"/>
              </a:spcBef>
            </a:pPr>
            <a:r>
              <a:rPr dirty="0" sz="1100">
                <a:latin typeface="Arial"/>
                <a:cs typeface="Arial"/>
              </a:rPr>
              <a:t>Wind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development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speed; </a:t>
            </a:r>
            <a:r>
              <a:rPr dirty="0" sz="1100">
                <a:latin typeface="Arial"/>
                <a:cs typeface="Arial"/>
              </a:rPr>
              <a:t>Protected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species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presence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hotspots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049915" y="818546"/>
            <a:ext cx="216852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50">
                <a:latin typeface="Lucida Sans"/>
                <a:cs typeface="Lucida Sans"/>
              </a:rPr>
              <a:t>Risks</a:t>
            </a:r>
            <a:r>
              <a:rPr dirty="0" sz="1750" spc="-290">
                <a:latin typeface="Lucida Sans"/>
                <a:cs typeface="Lucida Sans"/>
              </a:rPr>
              <a:t> </a:t>
            </a:r>
            <a:r>
              <a:rPr dirty="0" sz="1750" spc="-200">
                <a:latin typeface="Lucida Sans"/>
                <a:cs typeface="Lucida Sans"/>
              </a:rPr>
              <a:t>to</a:t>
            </a:r>
            <a:r>
              <a:rPr dirty="0" sz="1750" spc="-285">
                <a:latin typeface="Lucida Sans"/>
                <a:cs typeface="Lucida Sans"/>
              </a:rPr>
              <a:t> </a:t>
            </a:r>
            <a:r>
              <a:rPr dirty="0" sz="1750" spc="-254">
                <a:latin typeface="Lucida Sans"/>
                <a:cs typeface="Lucida Sans"/>
              </a:rPr>
              <a:t>Managing</a:t>
            </a:r>
            <a:r>
              <a:rPr dirty="0" sz="1750" spc="-280">
                <a:latin typeface="Lucida Sans"/>
                <a:cs typeface="Lucida Sans"/>
              </a:rPr>
              <a:t> </a:t>
            </a:r>
            <a:r>
              <a:rPr dirty="0" sz="1750" spc="-190">
                <a:latin typeface="Lucida Sans"/>
                <a:cs typeface="Lucida Sans"/>
              </a:rPr>
              <a:t>Spatially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049915" y="1275080"/>
            <a:ext cx="462851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200" spc="-20">
                <a:latin typeface="Lucida Sans"/>
                <a:cs typeface="Lucida Sans"/>
              </a:rPr>
              <a:t>Potential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Impacts: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Spatial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misallocation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of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quotas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within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and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across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jurisdictions,</a:t>
            </a:r>
            <a:r>
              <a:rPr dirty="0" sz="1200" spc="-35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leading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to</a:t>
            </a:r>
            <a:r>
              <a:rPr dirty="0" sz="1200" spc="-3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unmet</a:t>
            </a:r>
            <a:r>
              <a:rPr dirty="0" sz="1200" spc="-35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quotas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and/or</a:t>
            </a:r>
            <a:r>
              <a:rPr dirty="0" sz="1200" spc="-3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increased</a:t>
            </a:r>
            <a:r>
              <a:rPr dirty="0" sz="1200" spc="-1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discards.</a:t>
            </a:r>
            <a:r>
              <a:rPr dirty="0" sz="1200" spc="-5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Specification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of</a:t>
            </a:r>
            <a:r>
              <a:rPr dirty="0" sz="1200" spc="-5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gear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management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areas</a:t>
            </a:r>
            <a:r>
              <a:rPr dirty="0" sz="1200" spc="-50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may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not</a:t>
            </a:r>
            <a:r>
              <a:rPr dirty="0" sz="1200" spc="-50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utilize</a:t>
            </a:r>
            <a:r>
              <a:rPr dirty="0" sz="1200" spc="-2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quotas</a:t>
            </a:r>
            <a:r>
              <a:rPr dirty="0" sz="1200" spc="-5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and</a:t>
            </a:r>
            <a:r>
              <a:rPr dirty="0" sz="1200" spc="-55">
                <a:latin typeface="Lucida Sans"/>
                <a:cs typeface="Lucida Sans"/>
              </a:rPr>
              <a:t> </a:t>
            </a:r>
            <a:r>
              <a:rPr dirty="0" sz="1200" spc="-45">
                <a:latin typeface="Lucida Sans"/>
                <a:cs typeface="Lucida Sans"/>
              </a:rPr>
              <a:t>minimize</a:t>
            </a:r>
            <a:r>
              <a:rPr dirty="0" sz="1200" spc="-5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bycatch.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049915" y="2771171"/>
            <a:ext cx="235521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50">
                <a:latin typeface="Lucida Sans"/>
                <a:cs typeface="Lucida Sans"/>
              </a:rPr>
              <a:t>Risks</a:t>
            </a:r>
            <a:r>
              <a:rPr dirty="0" sz="1750" spc="-290">
                <a:latin typeface="Lucida Sans"/>
                <a:cs typeface="Lucida Sans"/>
              </a:rPr>
              <a:t> </a:t>
            </a:r>
            <a:r>
              <a:rPr dirty="0" sz="1750" spc="-200">
                <a:latin typeface="Lucida Sans"/>
                <a:cs typeface="Lucida Sans"/>
              </a:rPr>
              <a:t>to</a:t>
            </a:r>
            <a:r>
              <a:rPr dirty="0" sz="1750" spc="-285">
                <a:latin typeface="Lucida Sans"/>
                <a:cs typeface="Lucida Sans"/>
              </a:rPr>
              <a:t> </a:t>
            </a:r>
            <a:r>
              <a:rPr dirty="0" sz="1750" spc="-254">
                <a:latin typeface="Lucida Sans"/>
                <a:cs typeface="Lucida Sans"/>
              </a:rPr>
              <a:t>Managing</a:t>
            </a:r>
            <a:r>
              <a:rPr dirty="0" sz="1750" spc="-280">
                <a:latin typeface="Lucida Sans"/>
                <a:cs typeface="Lucida Sans"/>
              </a:rPr>
              <a:t> </a:t>
            </a:r>
            <a:r>
              <a:rPr dirty="0" sz="1750" spc="-200">
                <a:latin typeface="Lucida Sans"/>
                <a:cs typeface="Lucida Sans"/>
              </a:rPr>
              <a:t>Seasonally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49915" y="3227704"/>
            <a:ext cx="467550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200" spc="-20">
                <a:latin typeface="Lucida Sans"/>
                <a:cs typeface="Lucida Sans"/>
              </a:rPr>
              <a:t>Potential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Impacts: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Spawning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closures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>
                <a:latin typeface="Lucida Sans"/>
                <a:cs typeface="Lucida Sans"/>
              </a:rPr>
              <a:t>are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less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effective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50">
                <a:latin typeface="Lucida Sans"/>
                <a:cs typeface="Lucida Sans"/>
              </a:rPr>
              <a:t>if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peak</a:t>
            </a:r>
            <a:r>
              <a:rPr dirty="0" sz="1200" spc="-2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spawning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occurs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outside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the</a:t>
            </a:r>
            <a:r>
              <a:rPr dirty="0" sz="1200" spc="-35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seasonal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closure.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Seasonal</a:t>
            </a:r>
            <a:r>
              <a:rPr dirty="0" sz="1200" spc="-3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openings</a:t>
            </a:r>
            <a:r>
              <a:rPr dirty="0" sz="1200" spc="-1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of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exemption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areas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may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>
                <a:latin typeface="Lucida Sans"/>
                <a:cs typeface="Lucida Sans"/>
              </a:rPr>
              <a:t>be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inconsistent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with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species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presence.</a:t>
            </a:r>
            <a:endParaRPr sz="1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latin typeface="Lucida Sans"/>
                <a:cs typeface="Lucida Sans"/>
              </a:rPr>
              <a:t>Seasonal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quota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allocations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may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>
                <a:latin typeface="Lucida Sans"/>
                <a:cs typeface="Lucida Sans"/>
              </a:rPr>
              <a:t>be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misaligned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with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availability.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049915" y="4723796"/>
            <a:ext cx="223520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50">
                <a:latin typeface="Lucida Sans"/>
                <a:cs typeface="Lucida Sans"/>
              </a:rPr>
              <a:t>Risks</a:t>
            </a:r>
            <a:r>
              <a:rPr dirty="0" sz="1750" spc="-280">
                <a:latin typeface="Lucida Sans"/>
                <a:cs typeface="Lucida Sans"/>
              </a:rPr>
              <a:t> </a:t>
            </a:r>
            <a:r>
              <a:rPr dirty="0" sz="1750" spc="-200">
                <a:latin typeface="Lucida Sans"/>
                <a:cs typeface="Lucida Sans"/>
              </a:rPr>
              <a:t>to</a:t>
            </a:r>
            <a:r>
              <a:rPr dirty="0" sz="1750" spc="-280">
                <a:latin typeface="Lucida Sans"/>
                <a:cs typeface="Lucida Sans"/>
              </a:rPr>
              <a:t> </a:t>
            </a:r>
            <a:r>
              <a:rPr dirty="0" sz="1750" spc="-229">
                <a:latin typeface="Lucida Sans"/>
                <a:cs typeface="Lucida Sans"/>
              </a:rPr>
              <a:t>Setting</a:t>
            </a:r>
            <a:r>
              <a:rPr dirty="0" sz="1750" spc="-275">
                <a:latin typeface="Lucida Sans"/>
                <a:cs typeface="Lucida Sans"/>
              </a:rPr>
              <a:t> </a:t>
            </a:r>
            <a:r>
              <a:rPr dirty="0" sz="1750" spc="-245">
                <a:latin typeface="Lucida Sans"/>
                <a:cs typeface="Lucida Sans"/>
              </a:rPr>
              <a:t>Catch</a:t>
            </a:r>
            <a:r>
              <a:rPr dirty="0" sz="1750" spc="-270">
                <a:latin typeface="Lucida Sans"/>
                <a:cs typeface="Lucida Sans"/>
              </a:rPr>
              <a:t> </a:t>
            </a:r>
            <a:r>
              <a:rPr dirty="0" sz="1750" spc="-195">
                <a:latin typeface="Lucida Sans"/>
                <a:cs typeface="Lucida Sans"/>
              </a:rPr>
              <a:t>Limits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049915" y="5180329"/>
            <a:ext cx="470789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200" spc="-20">
                <a:latin typeface="Lucida Sans"/>
                <a:cs typeface="Lucida Sans"/>
              </a:rPr>
              <a:t>Potential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Impacts: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Changes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in</a:t>
            </a:r>
            <a:r>
              <a:rPr dirty="0" sz="1200" spc="-3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environmental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conditions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can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affect</a:t>
            </a:r>
            <a:r>
              <a:rPr dirty="0" sz="1200" spc="-10">
                <a:latin typeface="Lucida Sans"/>
                <a:cs typeface="Lucida Sans"/>
              </a:rPr>
              <a:t> </a:t>
            </a:r>
            <a:r>
              <a:rPr dirty="0" sz="1200" spc="-45">
                <a:latin typeface="Lucida Sans"/>
                <a:cs typeface="Lucida Sans"/>
              </a:rPr>
              <a:t>stock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reference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points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and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short-</a:t>
            </a:r>
            <a:r>
              <a:rPr dirty="0" sz="1200" spc="-10">
                <a:latin typeface="Lucida Sans"/>
                <a:cs typeface="Lucida Sans"/>
              </a:rPr>
              <a:t>term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45">
                <a:latin typeface="Lucida Sans"/>
                <a:cs typeface="Lucida Sans"/>
              </a:rPr>
              <a:t>stock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projections.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When</a:t>
            </a:r>
            <a:r>
              <a:rPr dirty="0" sz="1200" spc="-2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productivity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changes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>
                <a:latin typeface="Lucida Sans"/>
                <a:cs typeface="Lucida Sans"/>
              </a:rPr>
              <a:t>are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not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accounted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for,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they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can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0">
                <a:latin typeface="Lucida Sans"/>
                <a:cs typeface="Lucida Sans"/>
              </a:rPr>
              <a:t>lead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to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misspecified</a:t>
            </a:r>
            <a:r>
              <a:rPr dirty="0" sz="1200" spc="-5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quotas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and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rebuilding</a:t>
            </a:r>
            <a:r>
              <a:rPr dirty="0" sz="1200" spc="-4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plans.</a:t>
            </a:r>
            <a:endParaRPr sz="1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212" y="1928812"/>
            <a:ext cx="76200" cy="76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212" y="2185987"/>
            <a:ext cx="76200" cy="76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212" y="2443162"/>
            <a:ext cx="76200" cy="76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212" y="3214687"/>
            <a:ext cx="76200" cy="762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212" y="3471862"/>
            <a:ext cx="76200" cy="762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49300" y="1040041"/>
            <a:ext cx="4667250" cy="28498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365">
                <a:solidFill>
                  <a:srgbClr val="522C80"/>
                </a:solidFill>
                <a:latin typeface="Lucida Sans"/>
                <a:cs typeface="Lucida Sans"/>
              </a:rPr>
              <a:t>2025</a:t>
            </a:r>
            <a:r>
              <a:rPr dirty="0" sz="2100" spc="-34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4">
                <a:solidFill>
                  <a:srgbClr val="522C80"/>
                </a:solidFill>
                <a:latin typeface="Lucida Sans"/>
                <a:cs typeface="Lucida Sans"/>
              </a:rPr>
              <a:t>Report</a:t>
            </a:r>
            <a:r>
              <a:rPr dirty="0" sz="2100" spc="-34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125">
                <a:solidFill>
                  <a:srgbClr val="522C80"/>
                </a:solidFill>
                <a:latin typeface="Lucida Sans"/>
                <a:cs typeface="Lucida Sans"/>
              </a:rPr>
              <a:t>Structure</a:t>
            </a:r>
            <a:endParaRPr sz="2100">
              <a:latin typeface="Lucida Sans"/>
              <a:cs typeface="Lucida Sans"/>
            </a:endParaRPr>
          </a:p>
          <a:p>
            <a:pPr marL="393065" indent="-208279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393065" algn="l"/>
              </a:tabLst>
            </a:pPr>
            <a:r>
              <a:rPr dirty="0" sz="1500" spc="-25">
                <a:latin typeface="Lucida Sans"/>
                <a:cs typeface="Lucida Sans"/>
              </a:rPr>
              <a:t>Graphical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summary</a:t>
            </a:r>
            <a:endParaRPr sz="1500">
              <a:latin typeface="Lucida Sans"/>
              <a:cs typeface="Lucida Sans"/>
            </a:endParaRPr>
          </a:p>
          <a:p>
            <a:pPr marL="774700">
              <a:lnSpc>
                <a:spcPct val="100000"/>
              </a:lnSpc>
              <a:spcBef>
                <a:spcPts val="225"/>
              </a:spcBef>
            </a:pPr>
            <a:r>
              <a:rPr dirty="0" sz="1500" spc="-10">
                <a:latin typeface="Lucida Sans"/>
                <a:cs typeface="Lucida Sans"/>
              </a:rPr>
              <a:t>Page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1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report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card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re: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objectives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0">
                <a:latin typeface="Times New Roman"/>
                <a:cs typeface="Times New Roman"/>
              </a:rPr>
              <a:t>→</a:t>
            </a:r>
            <a:endParaRPr sz="1500">
              <a:latin typeface="Times New Roman"/>
              <a:cs typeface="Times New Roman"/>
            </a:endParaRPr>
          </a:p>
          <a:p>
            <a:pPr marL="774700" marR="1395095">
              <a:lnSpc>
                <a:spcPct val="112500"/>
              </a:lnSpc>
            </a:pPr>
            <a:r>
              <a:rPr dirty="0" sz="1500" spc="-10">
                <a:latin typeface="Lucida Sans"/>
                <a:cs typeface="Lucida Sans"/>
              </a:rPr>
              <a:t>Page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2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risk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summary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bullets </a:t>
            </a:r>
            <a:r>
              <a:rPr dirty="0" sz="1500" spc="-10">
                <a:latin typeface="Lucida Sans"/>
                <a:cs typeface="Lucida Sans"/>
              </a:rPr>
              <a:t>Page</a:t>
            </a:r>
            <a:r>
              <a:rPr dirty="0" sz="1500" spc="-95">
                <a:latin typeface="Lucida Sans"/>
                <a:cs typeface="Lucida Sans"/>
              </a:rPr>
              <a:t> 3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2024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snapshot</a:t>
            </a:r>
            <a:endParaRPr sz="1500">
              <a:latin typeface="Lucida Sans"/>
              <a:cs typeface="Lucida Sans"/>
            </a:endParaRPr>
          </a:p>
          <a:p>
            <a:pPr marL="393065" indent="-208279">
              <a:lnSpc>
                <a:spcPct val="100000"/>
              </a:lnSpc>
              <a:spcBef>
                <a:spcPts val="225"/>
              </a:spcBef>
              <a:buAutoNum type="arabicPeriod" startAt="2"/>
              <a:tabLst>
                <a:tab pos="393065" algn="l"/>
              </a:tabLst>
            </a:pPr>
            <a:r>
              <a:rPr dirty="0" sz="1500" spc="-10">
                <a:latin typeface="Lucida Sans"/>
                <a:cs typeface="Lucida Sans"/>
              </a:rPr>
              <a:t>Performance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relative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objectives</a:t>
            </a:r>
            <a:endParaRPr sz="1500">
              <a:latin typeface="Lucida Sans"/>
              <a:cs typeface="Lucida Sans"/>
            </a:endParaRPr>
          </a:p>
          <a:p>
            <a:pPr marL="393065" marR="640715" indent="-208279">
              <a:lnSpc>
                <a:spcPct val="112500"/>
              </a:lnSpc>
              <a:buAutoNum type="arabicPeriod" startAt="2"/>
              <a:tabLst>
                <a:tab pos="774700" algn="l"/>
              </a:tabLst>
            </a:pPr>
            <a:r>
              <a:rPr dirty="0" sz="1500" spc="-60">
                <a:latin typeface="Lucida Sans"/>
                <a:cs typeface="Lucida Sans"/>
              </a:rPr>
              <a:t>Risks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meeting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objectives </a:t>
            </a:r>
            <a:r>
              <a:rPr dirty="0" sz="1500" spc="-35">
                <a:latin typeface="Lucida Sans"/>
                <a:cs typeface="Lucida Sans"/>
              </a:rPr>
              <a:t>	</a:t>
            </a:r>
            <a:r>
              <a:rPr dirty="0" sz="1500" spc="-40">
                <a:latin typeface="Lucida Sans"/>
                <a:cs typeface="Lucida Sans"/>
              </a:rPr>
              <a:t>Climate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Ecosystem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risks </a:t>
            </a:r>
            <a:r>
              <a:rPr dirty="0" sz="1500" spc="-20">
                <a:latin typeface="Lucida Sans"/>
                <a:cs typeface="Lucida Sans"/>
              </a:rPr>
              <a:t>	</a:t>
            </a:r>
            <a:r>
              <a:rPr dirty="0" sz="1500" spc="-25">
                <a:latin typeface="Lucida Sans"/>
                <a:cs typeface="Lucida Sans"/>
              </a:rPr>
              <a:t>Offshore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wind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development</a:t>
            </a:r>
            <a:endParaRPr sz="1500">
              <a:latin typeface="Lucida Sans"/>
              <a:cs typeface="Lucida Sans"/>
            </a:endParaRPr>
          </a:p>
          <a:p>
            <a:pPr marL="393065" indent="-208279">
              <a:lnSpc>
                <a:spcPct val="100000"/>
              </a:lnSpc>
              <a:spcBef>
                <a:spcPts val="225"/>
              </a:spcBef>
              <a:buAutoNum type="arabicPeriod" startAt="2"/>
              <a:tabLst>
                <a:tab pos="393065" algn="l"/>
              </a:tabLst>
            </a:pPr>
            <a:r>
              <a:rPr dirty="0" sz="1500" spc="-95">
                <a:latin typeface="Lucida Sans"/>
                <a:cs typeface="Lucida Sans"/>
              </a:rPr>
              <a:t>2024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Highlights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1076325"/>
            <a:ext cx="4505325" cy="19431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29"/>
              <a:t>State</a:t>
            </a:r>
            <a:r>
              <a:rPr dirty="0" spc="-320"/>
              <a:t> </a:t>
            </a:r>
            <a:r>
              <a:rPr dirty="0" spc="-235"/>
              <a:t>of</a:t>
            </a:r>
            <a:r>
              <a:rPr dirty="0" spc="-315"/>
              <a:t> </a:t>
            </a:r>
            <a:r>
              <a:rPr dirty="0" spc="-225"/>
              <a:t>the</a:t>
            </a:r>
            <a:r>
              <a:rPr dirty="0" spc="-315"/>
              <a:t> </a:t>
            </a:r>
            <a:r>
              <a:rPr dirty="0" spc="-275"/>
              <a:t>Ecosystem:</a:t>
            </a:r>
            <a:r>
              <a:rPr dirty="0" spc="-315"/>
              <a:t> </a:t>
            </a:r>
            <a:r>
              <a:rPr dirty="0" spc="-250"/>
              <a:t>Maintain</a:t>
            </a:r>
            <a:r>
              <a:rPr dirty="0" spc="-315"/>
              <a:t> </a:t>
            </a:r>
            <a:r>
              <a:rPr dirty="0" spc="-365"/>
              <a:t>2024</a:t>
            </a:r>
            <a:r>
              <a:rPr dirty="0" spc="-315"/>
              <a:t> </a:t>
            </a:r>
            <a:r>
              <a:rPr dirty="0" spc="-250"/>
              <a:t>structure</a:t>
            </a:r>
            <a:r>
              <a:rPr dirty="0" spc="-315"/>
              <a:t> </a:t>
            </a:r>
            <a:r>
              <a:rPr dirty="0" spc="-229"/>
              <a:t>for</a:t>
            </a:r>
            <a:r>
              <a:rPr dirty="0" spc="-315"/>
              <a:t> </a:t>
            </a:r>
            <a:r>
              <a:rPr dirty="0" spc="-385"/>
              <a:t>2025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949731" y="6178894"/>
            <a:ext cx="398145" cy="20701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4</a:t>
            </a:fld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2969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Fish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shifts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496" y="1621404"/>
            <a:ext cx="3607374" cy="316565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49962" y="1073150"/>
            <a:ext cx="24549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latin typeface="Lucida Sans"/>
                <a:cs typeface="Lucida Sans"/>
              </a:rPr>
              <a:t>Cetacean</a:t>
            </a:r>
            <a:r>
              <a:rPr dirty="0" sz="1500" spc="-3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</a:t>
            </a:r>
            <a:r>
              <a:rPr dirty="0" sz="1500" spc="-3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shifts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3409" y="1914003"/>
            <a:ext cx="4525510" cy="34125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20"/>
              <a:t> </a:t>
            </a:r>
            <a:r>
              <a:rPr dirty="0" spc="-225"/>
              <a:t>to</a:t>
            </a:r>
            <a:r>
              <a:rPr dirty="0" spc="-315"/>
              <a:t> </a:t>
            </a:r>
            <a:r>
              <a:rPr dirty="0" spc="-290"/>
              <a:t>Managing</a:t>
            </a:r>
            <a:r>
              <a:rPr dirty="0" spc="-315"/>
              <a:t> </a:t>
            </a:r>
            <a:r>
              <a:rPr dirty="0" spc="-254"/>
              <a:t>Spatially:</a:t>
            </a:r>
            <a:r>
              <a:rPr dirty="0" spc="-320"/>
              <a:t> </a:t>
            </a:r>
            <a:r>
              <a:rPr dirty="0" spc="-290"/>
              <a:t>Coastwide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3763010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20"/>
              <a:t> </a:t>
            </a:r>
            <a:r>
              <a:rPr dirty="0" spc="-225"/>
              <a:t>to</a:t>
            </a:r>
            <a:r>
              <a:rPr dirty="0" spc="-315"/>
              <a:t> </a:t>
            </a:r>
            <a:r>
              <a:rPr dirty="0" spc="-290"/>
              <a:t>Managing</a:t>
            </a:r>
            <a:r>
              <a:rPr dirty="0" spc="-315"/>
              <a:t> </a:t>
            </a:r>
            <a:r>
              <a:rPr dirty="0" spc="-254"/>
              <a:t>Spatially:</a:t>
            </a:r>
            <a:r>
              <a:rPr dirty="0" spc="-320"/>
              <a:t> </a:t>
            </a:r>
            <a:r>
              <a:rPr dirty="0" spc="-290"/>
              <a:t>Coastwide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9300" y="882650"/>
            <a:ext cx="371665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Forage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shifts,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pelagic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benthic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00174"/>
            <a:ext cx="4705350" cy="20962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762375"/>
            <a:ext cx="4705350" cy="20962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049962" y="377825"/>
            <a:ext cx="28263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changing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ocean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habitat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7425" y="828675"/>
            <a:ext cx="4671494" cy="15623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7425" y="2724150"/>
            <a:ext cx="4671494" cy="155912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049962" y="4606925"/>
            <a:ext cx="2219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35">
                <a:latin typeface="Lucida Sans"/>
                <a:cs typeface="Lucida Sans"/>
              </a:rPr>
              <a:t>Cold </a:t>
            </a:r>
            <a:r>
              <a:rPr dirty="0" sz="900" spc="-20">
                <a:latin typeface="Lucida Sans"/>
                <a:cs typeface="Lucida Sans"/>
              </a:rPr>
              <a:t>pool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temperature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and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spatial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extent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64747" y="4935185"/>
            <a:ext cx="4574171" cy="141697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40068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ucida Sans"/>
                <a:cs typeface="Lucida Sans"/>
              </a:rPr>
              <a:t>Benthos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center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gravity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from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fish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stomachs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333499"/>
            <a:ext cx="4705350" cy="20962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695700"/>
            <a:ext cx="4705350" cy="209626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049962" y="1073150"/>
            <a:ext cx="37795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5">
                <a:latin typeface="Lucida Sans"/>
                <a:cs typeface="Lucida Sans"/>
              </a:rPr>
              <a:t>Copepods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center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gravity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from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ECOMON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7425" y="1333499"/>
            <a:ext cx="4695825" cy="20962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7425" y="3695700"/>
            <a:ext cx="4695825" cy="20962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4944745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25"/>
              <a:t> </a:t>
            </a:r>
            <a:r>
              <a:rPr dirty="0" spc="-245"/>
              <a:t>Spatial</a:t>
            </a:r>
            <a:r>
              <a:rPr dirty="0" spc="-320"/>
              <a:t> </a:t>
            </a:r>
            <a:r>
              <a:rPr dirty="0" spc="-235"/>
              <a:t>Shift</a:t>
            </a:r>
            <a:r>
              <a:rPr dirty="0" spc="-320"/>
              <a:t> </a:t>
            </a:r>
            <a:r>
              <a:rPr dirty="0" spc="-254"/>
              <a:t>Indicators:</a:t>
            </a:r>
            <a:r>
              <a:rPr dirty="0" spc="-320"/>
              <a:t> </a:t>
            </a:r>
            <a:r>
              <a:rPr dirty="0" spc="-1375">
                <a:solidFill>
                  <a:srgbClr val="333333"/>
                </a:solidFill>
                <a:hlinkClick r:id="rId6"/>
              </a:rPr>
              <a:t>B</a:t>
            </a:r>
            <a:r>
              <a:rPr dirty="0" spc="-240">
                <a:solidFill>
                  <a:srgbClr val="C20909"/>
                </a:solidFill>
                <a:hlinkClick r:id="rId6"/>
              </a:rPr>
              <a:t>B</a:t>
            </a:r>
            <a:r>
              <a:rPr dirty="0" spc="-1345">
                <a:solidFill>
                  <a:srgbClr val="C20909"/>
                </a:solidFill>
                <a:hlinkClick r:id="rId6"/>
              </a:rPr>
              <a:t>e</a:t>
            </a:r>
            <a:r>
              <a:rPr dirty="0" spc="-254">
                <a:solidFill>
                  <a:srgbClr val="333333"/>
                </a:solidFill>
                <a:hlinkClick r:id="rId6"/>
              </a:rPr>
              <a:t>e</a:t>
            </a:r>
            <a:r>
              <a:rPr dirty="0" spc="-1460">
                <a:solidFill>
                  <a:srgbClr val="333333"/>
                </a:solidFill>
                <a:hlinkClick r:id="rId6"/>
              </a:rPr>
              <a:t>n</a:t>
            </a:r>
            <a:r>
              <a:rPr dirty="0" spc="-250">
                <a:solidFill>
                  <a:srgbClr val="C20909"/>
                </a:solidFill>
                <a:hlinkClick r:id="rId6"/>
              </a:rPr>
              <a:t>n</a:t>
            </a:r>
            <a:r>
              <a:rPr dirty="0" spc="-960">
                <a:solidFill>
                  <a:srgbClr val="333333"/>
                </a:solidFill>
                <a:hlinkClick r:id="rId6"/>
              </a:rPr>
              <a:t>t</a:t>
            </a:r>
            <a:r>
              <a:rPr dirty="0" spc="-254">
                <a:solidFill>
                  <a:srgbClr val="C20909"/>
                </a:solidFill>
                <a:hlinkClick r:id="rId6"/>
              </a:rPr>
              <a:t>t</a:t>
            </a:r>
            <a:r>
              <a:rPr dirty="0" spc="-1460">
                <a:solidFill>
                  <a:srgbClr val="333333"/>
                </a:solidFill>
                <a:hlinkClick r:id="rId6"/>
              </a:rPr>
              <a:t>h</a:t>
            </a:r>
            <a:r>
              <a:rPr dirty="0" spc="-250">
                <a:solidFill>
                  <a:srgbClr val="C20909"/>
                </a:solidFill>
                <a:hlinkClick r:id="rId6"/>
              </a:rPr>
              <a:t>h</a:t>
            </a:r>
            <a:r>
              <a:rPr dirty="0" spc="-1455">
                <a:solidFill>
                  <a:srgbClr val="333333"/>
                </a:solidFill>
                <a:hlinkClick r:id="rId6"/>
              </a:rPr>
              <a:t>o</a:t>
            </a:r>
            <a:r>
              <a:rPr dirty="0" spc="-260">
                <a:solidFill>
                  <a:srgbClr val="C20909"/>
                </a:solidFill>
                <a:hlinkClick r:id="rId6"/>
              </a:rPr>
              <a:t>o</a:t>
            </a:r>
            <a:r>
              <a:rPr dirty="0" spc="-1235">
                <a:solidFill>
                  <a:srgbClr val="333333"/>
                </a:solidFill>
                <a:hlinkClick r:id="rId6"/>
              </a:rPr>
              <a:t>s</a:t>
            </a:r>
            <a:r>
              <a:rPr dirty="0" spc="-254">
                <a:solidFill>
                  <a:srgbClr val="C20909"/>
                </a:solidFill>
                <a:hlinkClick r:id="rId6"/>
              </a:rPr>
              <a:t>s</a:t>
            </a:r>
            <a:r>
              <a:rPr dirty="0" spc="-160"/>
              <a:t>,</a:t>
            </a:r>
            <a:r>
              <a:rPr dirty="0" spc="-320"/>
              <a:t> </a:t>
            </a:r>
            <a:r>
              <a:rPr dirty="0" spc="-1435">
                <a:solidFill>
                  <a:srgbClr val="333333"/>
                </a:solidFill>
              </a:rPr>
              <a:t>Z</a:t>
            </a:r>
            <a:r>
              <a:rPr dirty="0" spc="-250">
                <a:solidFill>
                  <a:srgbClr val="C20909"/>
                </a:solidFill>
                <a:hlinkClick r:id="rId7"/>
              </a:rPr>
              <a:t>Z</a:t>
            </a:r>
            <a:r>
              <a:rPr dirty="0" spc="-1450">
                <a:solidFill>
                  <a:srgbClr val="333333"/>
                </a:solidFill>
                <a:hlinkClick r:id="rId7"/>
              </a:rPr>
              <a:t>o</a:t>
            </a:r>
            <a:r>
              <a:rPr dirty="0" spc="-254">
                <a:solidFill>
                  <a:srgbClr val="C20909"/>
                </a:solidFill>
                <a:hlinkClick r:id="rId7"/>
              </a:rPr>
              <a:t>o</a:t>
            </a:r>
            <a:r>
              <a:rPr dirty="0" spc="-1450">
                <a:solidFill>
                  <a:srgbClr val="C20909"/>
                </a:solidFill>
                <a:hlinkClick r:id="rId7"/>
              </a:rPr>
              <a:t>o</a:t>
            </a:r>
            <a:r>
              <a:rPr dirty="0" spc="-254">
                <a:solidFill>
                  <a:srgbClr val="333333"/>
                </a:solidFill>
                <a:hlinkClick r:id="rId7"/>
              </a:rPr>
              <a:t>o</a:t>
            </a:r>
            <a:r>
              <a:rPr dirty="0" spc="-1505">
                <a:solidFill>
                  <a:srgbClr val="C20909"/>
                </a:solidFill>
                <a:hlinkClick r:id="rId7"/>
              </a:rPr>
              <a:t>p</a:t>
            </a:r>
            <a:r>
              <a:rPr dirty="0" spc="-254">
                <a:solidFill>
                  <a:srgbClr val="333333"/>
                </a:solidFill>
                <a:hlinkClick r:id="rId7"/>
              </a:rPr>
              <a:t>p</a:t>
            </a:r>
            <a:r>
              <a:rPr dirty="0" spc="-770">
                <a:solidFill>
                  <a:srgbClr val="333333"/>
                </a:solidFill>
                <a:hlinkClick r:id="rId7"/>
              </a:rPr>
              <a:t>l</a:t>
            </a:r>
            <a:r>
              <a:rPr dirty="0" spc="-260">
                <a:solidFill>
                  <a:srgbClr val="C20909"/>
                </a:solidFill>
                <a:hlinkClick r:id="rId7"/>
              </a:rPr>
              <a:t>l</a:t>
            </a:r>
            <a:r>
              <a:rPr dirty="0" spc="-1340">
                <a:solidFill>
                  <a:srgbClr val="333333"/>
                </a:solidFill>
                <a:hlinkClick r:id="rId7"/>
              </a:rPr>
              <a:t>a</a:t>
            </a:r>
            <a:r>
              <a:rPr dirty="0" spc="-250">
                <a:solidFill>
                  <a:srgbClr val="C20909"/>
                </a:solidFill>
                <a:hlinkClick r:id="rId7"/>
              </a:rPr>
              <a:t>a</a:t>
            </a:r>
            <a:r>
              <a:rPr dirty="0" spc="-1455">
                <a:solidFill>
                  <a:srgbClr val="333333"/>
                </a:solidFill>
                <a:hlinkClick r:id="rId7"/>
              </a:rPr>
              <a:t>n</a:t>
            </a:r>
            <a:r>
              <a:rPr dirty="0" spc="-245">
                <a:solidFill>
                  <a:srgbClr val="C20909"/>
                </a:solidFill>
                <a:hlinkClick r:id="rId7"/>
              </a:rPr>
              <a:t>n</a:t>
            </a:r>
            <a:r>
              <a:rPr dirty="0" spc="-1390">
                <a:solidFill>
                  <a:srgbClr val="333333"/>
                </a:solidFill>
                <a:hlinkClick r:id="rId7"/>
              </a:rPr>
              <a:t>k</a:t>
            </a:r>
            <a:r>
              <a:rPr dirty="0" spc="-254">
                <a:solidFill>
                  <a:srgbClr val="C20909"/>
                </a:solidFill>
                <a:hlinkClick r:id="rId7"/>
              </a:rPr>
              <a:t>k</a:t>
            </a:r>
            <a:r>
              <a:rPr dirty="0" spc="-955">
                <a:solidFill>
                  <a:srgbClr val="333333"/>
                </a:solidFill>
                <a:hlinkClick r:id="rId7"/>
              </a:rPr>
              <a:t>t</a:t>
            </a:r>
            <a:r>
              <a:rPr dirty="0" spc="-250">
                <a:solidFill>
                  <a:srgbClr val="C20909"/>
                </a:solidFill>
                <a:hlinkClick r:id="rId7"/>
              </a:rPr>
              <a:t>t</a:t>
            </a:r>
            <a:r>
              <a:rPr dirty="0" spc="-1450">
                <a:solidFill>
                  <a:srgbClr val="333333"/>
                </a:solidFill>
                <a:hlinkClick r:id="rId7"/>
              </a:rPr>
              <a:t>o</a:t>
            </a:r>
            <a:r>
              <a:rPr dirty="0" spc="-254">
                <a:solidFill>
                  <a:srgbClr val="C20909"/>
                </a:solidFill>
                <a:hlinkClick r:id="rId7"/>
              </a:rPr>
              <a:t>o</a:t>
            </a:r>
            <a:r>
              <a:rPr dirty="0" spc="-1455">
                <a:solidFill>
                  <a:srgbClr val="333333"/>
                </a:solidFill>
                <a:hlinkClick r:id="rId7"/>
              </a:rPr>
              <a:t>n</a:t>
            </a:r>
            <a:r>
              <a:rPr dirty="0" spc="-155">
                <a:solidFill>
                  <a:srgbClr val="C20909"/>
                </a:solidFill>
                <a:hlinkClick r:id="rId7"/>
              </a:rPr>
              <a:t>n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0" y="4000500"/>
            <a:ext cx="3761153" cy="247994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49290" y="847121"/>
            <a:ext cx="9914255" cy="5364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50">
                <a:latin typeface="Lucida Sans"/>
                <a:cs typeface="Lucida Sans"/>
              </a:rPr>
              <a:t>Future</a:t>
            </a:r>
            <a:r>
              <a:rPr dirty="0" sz="1750" spc="-130">
                <a:latin typeface="Lucida Sans"/>
                <a:cs typeface="Lucida Sans"/>
              </a:rPr>
              <a:t> </a:t>
            </a:r>
            <a:r>
              <a:rPr dirty="0" sz="1750" spc="-90">
                <a:latin typeface="Lucida Sans"/>
                <a:cs typeface="Lucida Sans"/>
              </a:rPr>
              <a:t>considerations</a:t>
            </a:r>
            <a:endParaRPr sz="1750">
              <a:latin typeface="Lucida Sans"/>
              <a:cs typeface="Lucida Sans"/>
            </a:endParaRPr>
          </a:p>
          <a:p>
            <a:pPr marL="12700" marR="179070">
              <a:lnSpc>
                <a:spcPct val="112500"/>
              </a:lnSpc>
              <a:spcBef>
                <a:spcPts val="1450"/>
              </a:spcBef>
            </a:pPr>
            <a:r>
              <a:rPr dirty="0" sz="1500" spc="-40">
                <a:latin typeface="Lucida Sans"/>
                <a:cs typeface="Lucida Sans"/>
              </a:rPr>
              <a:t>Distribution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shifts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caused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changes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thermal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habitat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ocean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circulation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likely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continue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long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as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long-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trends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persist.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Episodic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short-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events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(see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95">
                <a:solidFill>
                  <a:srgbClr val="C20909"/>
                </a:solidFill>
                <a:latin typeface="Lucida Sans"/>
                <a:cs typeface="Lucida Sans"/>
              </a:rPr>
              <a:t>2024</a:t>
            </a:r>
            <a:r>
              <a:rPr dirty="0" sz="1500" spc="-60">
                <a:solidFill>
                  <a:srgbClr val="C20909"/>
                </a:solidFill>
                <a:latin typeface="Lucida Sans"/>
                <a:cs typeface="Lucida Sans"/>
              </a:rPr>
              <a:t> Highlights</a:t>
            </a:r>
            <a:r>
              <a:rPr dirty="0" sz="1500" spc="-60">
                <a:latin typeface="Lucida Sans"/>
                <a:cs typeface="Lucida Sans"/>
              </a:rPr>
              <a:t>)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increase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variability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the </a:t>
            </a:r>
            <a:r>
              <a:rPr dirty="0" sz="1500" spc="-35">
                <a:latin typeface="Lucida Sans"/>
                <a:cs typeface="Lucida Sans"/>
              </a:rPr>
              <a:t>trends,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however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unlikely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reverse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historical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ranges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short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term.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Increased </a:t>
            </a:r>
            <a:r>
              <a:rPr dirty="0" sz="1500" spc="-35">
                <a:latin typeface="Lucida Sans"/>
                <a:cs typeface="Lucida Sans"/>
              </a:rPr>
              <a:t>mechanistic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understanding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drivers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is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needed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better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understand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future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shifts: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species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with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high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mobility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or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short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lifespans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react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differently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from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immobile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long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lived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species.</a:t>
            </a:r>
            <a:endParaRPr sz="1500">
              <a:latin typeface="Lucida Sans"/>
              <a:cs typeface="Lucida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45">
                <a:latin typeface="Lucida Sans"/>
                <a:cs typeface="Lucida Sans"/>
              </a:rPr>
              <a:t>Long-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oceanographic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projections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forecast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temporary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2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pause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4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in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warming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over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next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decade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due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to internal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variability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circulation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southward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shift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Gulf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Stream.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Near-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forecasts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being </a:t>
            </a:r>
            <a:r>
              <a:rPr dirty="0" sz="1500" spc="-20">
                <a:latin typeface="Lucida Sans"/>
                <a:cs typeface="Lucida Sans"/>
              </a:rPr>
              <a:t>evaluated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determine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how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well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able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predict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episodic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anomalous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events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that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outside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the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long-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patterns.</a:t>
            </a:r>
            <a:endParaRPr sz="1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500">
              <a:latin typeface="Lucida Sans"/>
              <a:cs typeface="Lucida Sans"/>
            </a:endParaRPr>
          </a:p>
          <a:p>
            <a:pPr marL="12700" marR="3322954">
              <a:lnSpc>
                <a:spcPct val="112500"/>
              </a:lnSpc>
            </a:pPr>
            <a:r>
              <a:rPr dirty="0" sz="1500" spc="-50">
                <a:latin typeface="Lucida Sans"/>
                <a:cs typeface="Lucida Sans"/>
              </a:rPr>
              <a:t>Adapting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changing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stock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distributions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dynamic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ocean </a:t>
            </a:r>
            <a:r>
              <a:rPr dirty="0" sz="1500" spc="-35">
                <a:latin typeface="Lucida Sans"/>
                <a:cs typeface="Lucida Sans"/>
              </a:rPr>
              <a:t>processes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will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require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continued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monitoring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populations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space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and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evaluating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measures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against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range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possible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future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spatial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distributions.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Processes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like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East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Coast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Climate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Scenario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35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Planning</a:t>
            </a:r>
            <a:r>
              <a:rPr dirty="0" sz="1500" spc="-35">
                <a:latin typeface="Lucida Sans"/>
                <a:cs typeface="Lucida Sans"/>
              </a:rPr>
              <a:t>,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subsequent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formation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East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Coast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Climate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3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Coordination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Group</a:t>
            </a:r>
            <a:r>
              <a:rPr dirty="0" sz="1500" spc="-30">
                <a:latin typeface="Lucida Sans"/>
                <a:cs typeface="Lucida Sans"/>
              </a:rPr>
              <a:t>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can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help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coordinate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management.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dirty="0" sz="1750" spc="-190">
                <a:latin typeface="Lucida Sans"/>
                <a:cs typeface="Lucida Sans"/>
              </a:rPr>
              <a:t>How</a:t>
            </a:r>
            <a:r>
              <a:rPr dirty="0" sz="1750" spc="-135">
                <a:latin typeface="Lucida Sans"/>
                <a:cs typeface="Lucida Sans"/>
              </a:rPr>
              <a:t> </a:t>
            </a:r>
            <a:r>
              <a:rPr dirty="0" sz="1750" spc="-175">
                <a:latin typeface="Lucida Sans"/>
                <a:cs typeface="Lucida Sans"/>
              </a:rPr>
              <a:t>should</a:t>
            </a:r>
            <a:r>
              <a:rPr dirty="0" sz="1750" spc="-130">
                <a:latin typeface="Lucida Sans"/>
                <a:cs typeface="Lucida Sans"/>
              </a:rPr>
              <a:t> </a:t>
            </a:r>
            <a:r>
              <a:rPr dirty="0" sz="1750" spc="-160">
                <a:latin typeface="Lucida Sans"/>
                <a:cs typeface="Lucida Sans"/>
              </a:rPr>
              <a:t>forecasts</a:t>
            </a:r>
            <a:r>
              <a:rPr dirty="0" sz="1750" spc="-135">
                <a:latin typeface="Lucida Sans"/>
                <a:cs typeface="Lucida Sans"/>
              </a:rPr>
              <a:t> </a:t>
            </a:r>
            <a:r>
              <a:rPr dirty="0" sz="1750" spc="-175">
                <a:latin typeface="Lucida Sans"/>
                <a:cs typeface="Lucida Sans"/>
              </a:rPr>
              <a:t>be</a:t>
            </a:r>
            <a:r>
              <a:rPr dirty="0" sz="1750" spc="-130">
                <a:latin typeface="Lucida Sans"/>
                <a:cs typeface="Lucida Sans"/>
              </a:rPr>
              <a:t> </a:t>
            </a:r>
            <a:r>
              <a:rPr dirty="0" sz="1750" spc="-175">
                <a:latin typeface="Lucida Sans"/>
                <a:cs typeface="Lucida Sans"/>
              </a:rPr>
              <a:t>used</a:t>
            </a:r>
            <a:r>
              <a:rPr dirty="0" sz="1750" spc="-130">
                <a:latin typeface="Lucida Sans"/>
                <a:cs typeface="Lucida Sans"/>
              </a:rPr>
              <a:t> </a:t>
            </a:r>
            <a:r>
              <a:rPr dirty="0" sz="1750" spc="-155">
                <a:latin typeface="Lucida Sans"/>
                <a:cs typeface="Lucida Sans"/>
              </a:rPr>
              <a:t>within</a:t>
            </a:r>
            <a:r>
              <a:rPr dirty="0" sz="1750" spc="-135">
                <a:latin typeface="Lucida Sans"/>
                <a:cs typeface="Lucida Sans"/>
              </a:rPr>
              <a:t> </a:t>
            </a:r>
            <a:r>
              <a:rPr dirty="0" sz="1750" spc="-155">
                <a:latin typeface="Lucida Sans"/>
                <a:cs typeface="Lucida Sans"/>
              </a:rPr>
              <a:t>this</a:t>
            </a:r>
            <a:r>
              <a:rPr dirty="0" sz="1750" spc="-130">
                <a:latin typeface="Lucida Sans"/>
                <a:cs typeface="Lucida Sans"/>
              </a:rPr>
              <a:t> </a:t>
            </a:r>
            <a:r>
              <a:rPr dirty="0" sz="1750" spc="-10">
                <a:latin typeface="Lucida Sans"/>
                <a:cs typeface="Lucida Sans"/>
              </a:rPr>
              <a:t>report?</a:t>
            </a:r>
            <a:endParaRPr sz="175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20"/>
              <a:t> </a:t>
            </a:r>
            <a:r>
              <a:rPr dirty="0" spc="-225"/>
              <a:t>to</a:t>
            </a:r>
            <a:r>
              <a:rPr dirty="0" spc="-315"/>
              <a:t> </a:t>
            </a:r>
            <a:r>
              <a:rPr dirty="0" spc="-290"/>
              <a:t>Managing</a:t>
            </a:r>
            <a:r>
              <a:rPr dirty="0" spc="-315"/>
              <a:t> </a:t>
            </a:r>
            <a:r>
              <a:rPr dirty="0" spc="-254"/>
              <a:t>Spatially:</a:t>
            </a:r>
            <a:r>
              <a:rPr dirty="0" spc="-320"/>
              <a:t> </a:t>
            </a:r>
            <a:r>
              <a:rPr dirty="0" spc="-290"/>
              <a:t>Coastwide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6630168" cy="463333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0" y="1619250"/>
            <a:ext cx="66675" cy="666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281194" y="1492250"/>
            <a:ext cx="2398395" cy="311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tuna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fisheries </a:t>
            </a:r>
            <a:r>
              <a:rPr dirty="0" sz="1500" spc="-95">
                <a:latin typeface="Lucida Sans"/>
                <a:cs typeface="Lucida Sans"/>
              </a:rPr>
              <a:t>50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days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earlier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year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2019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compared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2002.</a:t>
            </a:r>
            <a:r>
              <a:rPr dirty="0" sz="1500" spc="-9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In</a:t>
            </a:r>
            <a:r>
              <a:rPr dirty="0" sz="1500" spc="-10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Cape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Cod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Bay,</a:t>
            </a:r>
            <a:r>
              <a:rPr dirty="0" sz="1500" spc="-9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peak </a:t>
            </a:r>
            <a:r>
              <a:rPr dirty="0" sz="1500" spc="-50">
                <a:latin typeface="Lucida Sans"/>
                <a:cs typeface="Lucida Sans"/>
              </a:rPr>
              <a:t>spring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habitat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use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right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humpback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whales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has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shifted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18-</a:t>
            </a:r>
            <a:r>
              <a:rPr dirty="0" sz="1500" spc="-95">
                <a:latin typeface="Lucida Sans"/>
                <a:cs typeface="Lucida Sans"/>
              </a:rPr>
              <a:t>19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days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later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over</a:t>
            </a:r>
            <a:r>
              <a:rPr dirty="0" sz="1500" spc="-10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time.</a:t>
            </a:r>
            <a:endParaRPr sz="1500">
              <a:latin typeface="Lucida Sans"/>
              <a:cs typeface="Lucida Sans"/>
            </a:endParaRPr>
          </a:p>
          <a:p>
            <a:pPr marL="12700" marR="249554">
              <a:lnSpc>
                <a:spcPct val="112500"/>
              </a:lnSpc>
            </a:pPr>
            <a:r>
              <a:rPr dirty="0" sz="1500" spc="-10">
                <a:latin typeface="Lucida Sans"/>
                <a:cs typeface="Lucida Sans"/>
              </a:rPr>
              <a:t>Baseline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information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on </a:t>
            </a:r>
            <a:r>
              <a:rPr dirty="0" sz="1500" spc="-40">
                <a:latin typeface="Lucida Sans"/>
                <a:cs typeface="Lucida Sans"/>
              </a:rPr>
              <a:t>large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seasonal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presence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has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been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collected.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0" y="2390775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6250" y="3676650"/>
            <a:ext cx="66675" cy="66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5275" y="4800600"/>
            <a:ext cx="2823633" cy="121557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0"/>
              <a:t> </a:t>
            </a:r>
            <a:r>
              <a:rPr dirty="0" spc="-290"/>
              <a:t>Managing</a:t>
            </a:r>
            <a:r>
              <a:rPr dirty="0" spc="-335"/>
              <a:t> </a:t>
            </a:r>
            <a:r>
              <a:rPr dirty="0" spc="-254"/>
              <a:t>Seasonally:</a:t>
            </a:r>
            <a:r>
              <a:rPr dirty="0" spc="-330"/>
              <a:t> </a:t>
            </a:r>
            <a:r>
              <a:rPr dirty="0" spc="-290"/>
              <a:t>Coastwide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749300" y="882650"/>
            <a:ext cx="4112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spawning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timing,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migration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change</a:t>
            </a:r>
            <a:endParaRPr sz="1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4261485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5"/>
              <a:t> </a:t>
            </a:r>
            <a:r>
              <a:rPr dirty="0" spc="-290"/>
              <a:t>Managing</a:t>
            </a:r>
            <a:r>
              <a:rPr dirty="0" spc="-330"/>
              <a:t> </a:t>
            </a:r>
            <a:r>
              <a:rPr dirty="0" spc="-254"/>
              <a:t>Seasonally:</a:t>
            </a:r>
            <a:r>
              <a:rPr dirty="0" spc="-335"/>
              <a:t> </a:t>
            </a:r>
            <a:r>
              <a:rPr dirty="0" spc="-254"/>
              <a:t>New</a:t>
            </a:r>
            <a:r>
              <a:rPr dirty="0" spc="-335"/>
              <a:t> </a:t>
            </a:r>
            <a:r>
              <a:rPr dirty="0" spc="-285"/>
              <a:t>England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9300" y="854075"/>
            <a:ext cx="421195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thermal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transition,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habitat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persistence,</a:t>
            </a:r>
            <a:r>
              <a:rPr dirty="0" sz="1500" spc="-3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bloom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timing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90675"/>
            <a:ext cx="4680969" cy="13610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923925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2143125"/>
            <a:ext cx="66675" cy="66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049962" y="377825"/>
            <a:ext cx="4685665" cy="217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Future</a:t>
            </a:r>
            <a:r>
              <a:rPr dirty="0" sz="1500" spc="-10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considerations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20">
                <a:latin typeface="Lucida Sans"/>
                <a:cs typeface="Lucida Sans"/>
              </a:rPr>
              <a:t>Management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actions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that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rely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effective </a:t>
            </a:r>
            <a:r>
              <a:rPr dirty="0" sz="1500" spc="-40">
                <a:latin typeface="Lucida Sans"/>
                <a:cs typeface="Lucida Sans"/>
              </a:rPr>
              <a:t>alignment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fisheries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availability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biological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processes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should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continue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evaluate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whether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prior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assumptions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seasonal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timings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still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hold.</a:t>
            </a:r>
            <a:endParaRPr sz="1500">
              <a:latin typeface="Lucida Sans"/>
              <a:cs typeface="Lucida Sans"/>
            </a:endParaRPr>
          </a:p>
          <a:p>
            <a:pPr marL="393700" marR="56515">
              <a:lnSpc>
                <a:spcPct val="112500"/>
              </a:lnSpc>
              <a:spcBef>
                <a:spcPts val="1500"/>
              </a:spcBef>
            </a:pPr>
            <a:r>
              <a:rPr dirty="0" sz="1500">
                <a:latin typeface="Lucida Sans"/>
                <a:cs typeface="Lucida Sans"/>
              </a:rPr>
              <a:t>New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should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developed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monitor </a:t>
            </a:r>
            <a:r>
              <a:rPr dirty="0" sz="1500" spc="-55">
                <a:latin typeface="Lucida Sans"/>
                <a:cs typeface="Lucida Sans"/>
              </a:rPr>
              <a:t>timing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shifts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stocks.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37944" y="3244850"/>
            <a:ext cx="12496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ucida Sans"/>
                <a:cs typeface="Lucida Sans"/>
              </a:rPr>
              <a:t>Bloom</a:t>
            </a:r>
            <a:r>
              <a:rPr dirty="0" sz="1500" spc="-114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Timing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025" y="3505200"/>
            <a:ext cx="9601200" cy="2290641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5"/>
              <a:t> </a:t>
            </a:r>
            <a:r>
              <a:rPr dirty="0" spc="-254"/>
              <a:t>Setting</a:t>
            </a:r>
            <a:r>
              <a:rPr dirty="0" spc="-330"/>
              <a:t> </a:t>
            </a:r>
            <a:r>
              <a:rPr dirty="0" spc="-280"/>
              <a:t>Catch</a:t>
            </a:r>
            <a:r>
              <a:rPr dirty="0" spc="-335"/>
              <a:t> </a:t>
            </a:r>
            <a:r>
              <a:rPr dirty="0" spc="-265"/>
              <a:t>Limits: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5"/>
              <a:t> </a:t>
            </a:r>
            <a:r>
              <a:rPr dirty="0" spc="-285"/>
              <a:t>England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74178" y="882650"/>
            <a:ext cx="23768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Indicator: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Fish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productivity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561" y="1333499"/>
            <a:ext cx="9363456" cy="2241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0793" y="3790950"/>
            <a:ext cx="9509760" cy="2339378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5"/>
              <a:t> </a:t>
            </a:r>
            <a:r>
              <a:rPr dirty="0" spc="-254"/>
              <a:t>Setting</a:t>
            </a:r>
            <a:r>
              <a:rPr dirty="0" spc="-330"/>
              <a:t> </a:t>
            </a:r>
            <a:r>
              <a:rPr dirty="0" spc="-280"/>
              <a:t>Catch</a:t>
            </a:r>
            <a:r>
              <a:rPr dirty="0" spc="-335"/>
              <a:t> </a:t>
            </a:r>
            <a:r>
              <a:rPr dirty="0" spc="-265"/>
              <a:t>Limits: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5"/>
              <a:t> </a:t>
            </a:r>
            <a:r>
              <a:rPr dirty="0" spc="-285"/>
              <a:t>England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72282" y="882650"/>
            <a:ext cx="17811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Indicator: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Condition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13" y="1484090"/>
            <a:ext cx="9848884" cy="433671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34931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Forage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Quality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Abundance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4680969" cy="20475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049962" y="1073150"/>
            <a:ext cx="3223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Lucida Sans"/>
                <a:cs typeface="Lucida Sans"/>
              </a:rPr>
              <a:t>New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indicators: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benthos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abundance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747" y="1430822"/>
            <a:ext cx="4476848" cy="4476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5"/>
              <a:t> </a:t>
            </a:r>
            <a:r>
              <a:rPr dirty="0" spc="-254"/>
              <a:t>Setting</a:t>
            </a:r>
            <a:r>
              <a:rPr dirty="0" spc="-335"/>
              <a:t> </a:t>
            </a:r>
            <a:r>
              <a:rPr dirty="0" spc="-280"/>
              <a:t>Catch</a:t>
            </a:r>
            <a:r>
              <a:rPr dirty="0" spc="-335"/>
              <a:t> </a:t>
            </a:r>
            <a:r>
              <a:rPr dirty="0" spc="-265"/>
              <a:t>Limits: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5"/>
              <a:t> </a:t>
            </a:r>
            <a:r>
              <a:rPr dirty="0" spc="-275"/>
              <a:t>England</a:t>
            </a:r>
            <a:r>
              <a:rPr dirty="0" spc="-335"/>
              <a:t> </a:t>
            </a:r>
            <a:r>
              <a:rPr dirty="0" spc="-265"/>
              <a:t>Drivers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4680969" cy="20962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695700"/>
            <a:ext cx="4680969" cy="20962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7425" y="1523999"/>
            <a:ext cx="4671494" cy="11169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7425" y="2943225"/>
            <a:ext cx="4671494" cy="11202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67425" y="4371975"/>
            <a:ext cx="4671494" cy="111694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5"/>
              <a:t> </a:t>
            </a:r>
            <a:r>
              <a:rPr dirty="0" spc="-254"/>
              <a:t>Setting</a:t>
            </a:r>
            <a:r>
              <a:rPr dirty="0" spc="-335"/>
              <a:t> </a:t>
            </a:r>
            <a:r>
              <a:rPr dirty="0" spc="-280"/>
              <a:t>Catch</a:t>
            </a:r>
            <a:r>
              <a:rPr dirty="0" spc="-335"/>
              <a:t> </a:t>
            </a:r>
            <a:r>
              <a:rPr dirty="0" spc="-265"/>
              <a:t>Limits: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5"/>
              <a:t> </a:t>
            </a:r>
            <a:r>
              <a:rPr dirty="0" spc="-275"/>
              <a:t>England</a:t>
            </a:r>
            <a:r>
              <a:rPr dirty="0" spc="-335"/>
              <a:t> </a:t>
            </a:r>
            <a:r>
              <a:rPr dirty="0" spc="-265"/>
              <a:t>Drivers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749300" y="882650"/>
            <a:ext cx="23501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Low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trophic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levels</a:t>
            </a:r>
            <a:endParaRPr sz="1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"/>
          <p:cNvSpPr txBox="1"/>
          <p:nvPr/>
        </p:nvSpPr>
        <p:spPr>
          <a:xfrm>
            <a:off x="10949731" y="6178894"/>
            <a:ext cx="398145" cy="20701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4</a:t>
            </a:fld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762000" y="1114425"/>
          <a:ext cx="4781550" cy="4418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295"/>
                <a:gridCol w="3234689"/>
              </a:tblGrid>
              <a:tr h="30480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Objective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categories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Indicators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reported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  <a:tr h="294005">
                <a:tc gridSpan="2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Objectives: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Provisioning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Cultural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Services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4767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Seafood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Production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7160"/>
                </a:tc>
                <a:tc>
                  <a:txBody>
                    <a:bodyPr/>
                    <a:lstStyle/>
                    <a:p>
                      <a:pPr marL="142240" marR="95250">
                        <a:lnSpc>
                          <a:spcPts val="128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Landings;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commercial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feeding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guild;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recreational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harvest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/>
                </a:tc>
              </a:tr>
              <a:tr h="2857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Commercial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Profits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Revenue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decomposed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price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volume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</a:tr>
              <a:tr h="447675">
                <a:tc>
                  <a:txBody>
                    <a:bodyPr/>
                    <a:lstStyle/>
                    <a:p>
                      <a:pPr marL="62865" marR="568960">
                        <a:lnSpc>
                          <a:spcPts val="128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Recreational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Opportunities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Angler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trips;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recreational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fleet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diversity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635"/>
                </a:tc>
              </a:tr>
              <a:tr h="2857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Stability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Diversity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indices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(fishery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ecosystem)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</a:tr>
              <a:tr h="4381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Social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Cultural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635"/>
                </a:tc>
                <a:tc>
                  <a:txBody>
                    <a:bodyPr/>
                    <a:lstStyle/>
                    <a:p>
                      <a:pPr marL="142240" marR="452120">
                        <a:lnSpc>
                          <a:spcPts val="12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Community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fishing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engagement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social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vulnerability</a:t>
                      </a:r>
                      <a:r>
                        <a:rPr dirty="0" sz="11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status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215"/>
                </a:tc>
              </a:tr>
              <a:tr h="44767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Protected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Species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7160"/>
                </a:tc>
                <a:tc>
                  <a:txBody>
                    <a:bodyPr/>
                    <a:lstStyle/>
                    <a:p>
                      <a:pPr marL="142240" marR="646430">
                        <a:lnSpc>
                          <a:spcPts val="128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Bycatch;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population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(adult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juvenile)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numbers;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mortalities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/>
                </a:tc>
              </a:tr>
              <a:tr h="285750">
                <a:tc gridSpan="2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Potential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Drivers: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Supporting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Regulating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Services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575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Management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Stock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status;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catch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compared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catch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limits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</a:tr>
              <a:tr h="44767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Biomass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635"/>
                </a:tc>
                <a:tc>
                  <a:txBody>
                    <a:bodyPr/>
                    <a:lstStyle/>
                    <a:p>
                      <a:pPr marL="142240" marR="320040">
                        <a:lnSpc>
                          <a:spcPts val="128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Biomass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abundance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feeding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guild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surveys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/>
                </a:tc>
              </a:tr>
              <a:tr h="448309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Environment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635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 marR="227965">
                        <a:lnSpc>
                          <a:spcPts val="1200"/>
                        </a:lnSpc>
                        <a:spcBef>
                          <a:spcPts val="54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Climate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ecosystem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risk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indicators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listed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in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Table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824607" y="892175"/>
            <a:ext cx="9880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8600" algn="l"/>
              </a:tabLst>
            </a:pPr>
            <a:r>
              <a:rPr dirty="0" sz="1200" spc="-30">
                <a:latin typeface="Lucida Sans"/>
                <a:cs typeface="Lucida Sans"/>
              </a:rPr>
              <a:t>Ecosystem-scale</a:t>
            </a:r>
            <a:r>
              <a:rPr dirty="0" sz="1200" spc="-25">
                <a:latin typeface="Lucida Sans"/>
                <a:cs typeface="Lucida Sans"/>
              </a:rPr>
              <a:t> fishery</a:t>
            </a:r>
            <a:r>
              <a:rPr dirty="0" sz="1200" spc="-2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management </a:t>
            </a:r>
            <a:r>
              <a:rPr dirty="0" sz="1200" spc="-35">
                <a:latin typeface="Lucida Sans"/>
                <a:cs typeface="Lucida Sans"/>
              </a:rPr>
              <a:t>objectives</a:t>
            </a:r>
            <a:r>
              <a:rPr dirty="0" sz="1200" spc="-20">
                <a:latin typeface="Lucida Sans"/>
                <a:cs typeface="Lucida Sans"/>
              </a:rPr>
              <a:t> </a:t>
            </a:r>
            <a:r>
              <a:rPr dirty="0" sz="1200" spc="-40">
                <a:latin typeface="Lucida Sans"/>
                <a:cs typeface="Lucida Sans"/>
              </a:rPr>
              <a:t>in</a:t>
            </a:r>
            <a:r>
              <a:rPr dirty="0" sz="1200" spc="-20">
                <a:latin typeface="Lucida Sans"/>
                <a:cs typeface="Lucida Sans"/>
              </a:rPr>
              <a:t> </a:t>
            </a:r>
            <a:r>
              <a:rPr dirty="0" sz="1200">
                <a:latin typeface="Lucida Sans"/>
                <a:cs typeface="Lucida Sans"/>
              </a:rPr>
              <a:t>New</a:t>
            </a:r>
            <a:r>
              <a:rPr dirty="0" sz="1200" spc="-25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England</a:t>
            </a:r>
            <a:r>
              <a:rPr dirty="0" sz="1200">
                <a:latin typeface="Lucida Sans"/>
                <a:cs typeface="Lucida Sans"/>
              </a:rPr>
              <a:t>	</a:t>
            </a:r>
            <a:r>
              <a:rPr dirty="0" sz="1200" spc="-50">
                <a:latin typeface="Lucida Sans"/>
                <a:cs typeface="Lucida Sans"/>
              </a:rPr>
              <a:t>Risks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0">
                <a:latin typeface="Lucida Sans"/>
                <a:cs typeface="Lucida Sans"/>
              </a:rPr>
              <a:t>to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meeting </a:t>
            </a:r>
            <a:r>
              <a:rPr dirty="0" sz="1200" spc="-25">
                <a:latin typeface="Lucida Sans"/>
                <a:cs typeface="Lucida Sans"/>
              </a:rPr>
              <a:t>fishery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25">
                <a:latin typeface="Lucida Sans"/>
                <a:cs typeface="Lucida Sans"/>
              </a:rPr>
              <a:t>management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35">
                <a:latin typeface="Lucida Sans"/>
                <a:cs typeface="Lucida Sans"/>
              </a:rPr>
              <a:t>objectives </a:t>
            </a:r>
            <a:r>
              <a:rPr dirty="0" sz="1200" spc="-40">
                <a:latin typeface="Lucida Sans"/>
                <a:cs typeface="Lucida Sans"/>
              </a:rPr>
              <a:t>in </a:t>
            </a:r>
            <a:r>
              <a:rPr dirty="0" sz="1200">
                <a:latin typeface="Lucida Sans"/>
                <a:cs typeface="Lucida Sans"/>
              </a:rPr>
              <a:t>New</a:t>
            </a:r>
            <a:r>
              <a:rPr dirty="0" sz="1200" spc="-40">
                <a:latin typeface="Lucida Sans"/>
                <a:cs typeface="Lucida Sans"/>
              </a:rPr>
              <a:t> </a:t>
            </a:r>
            <a:r>
              <a:rPr dirty="0" sz="1200" spc="-10">
                <a:latin typeface="Lucida Sans"/>
                <a:cs typeface="Lucida Sans"/>
              </a:rPr>
              <a:t>England</a:t>
            </a:r>
            <a:endParaRPr sz="1200">
              <a:latin typeface="Lucida Sans"/>
              <a:cs typeface="Lucida Sans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067425" y="1114425"/>
          <a:ext cx="4772025" cy="3942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/>
                <a:gridCol w="1726564"/>
                <a:gridCol w="2122170"/>
              </a:tblGrid>
              <a:tr h="457200">
                <a:tc>
                  <a:txBody>
                    <a:bodyPr/>
                    <a:lstStyle/>
                    <a:p>
                      <a:pPr marL="58419" marR="136525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 spc="-20">
                          <a:latin typeface="Arial"/>
                          <a:cs typeface="Arial"/>
                        </a:rPr>
                        <a:t>Risk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categories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238760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Observation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indicators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reported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478155">
                        <a:lnSpc>
                          <a:spcPts val="1280"/>
                        </a:lnSpc>
                        <a:spcBef>
                          <a:spcPts val="5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Potential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driver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indicators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reported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666666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  <a:tr h="303530">
                <a:tc gridSpan="3"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Climate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Ecosystem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 b="1">
                          <a:latin typeface="Arial"/>
                          <a:cs typeface="Arial"/>
                        </a:rPr>
                        <a:t>Risks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6666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62000">
                <a:tc>
                  <a:txBody>
                    <a:bodyPr/>
                    <a:lstStyle/>
                    <a:p>
                      <a:pPr marL="58419" marR="167640">
                        <a:lnSpc>
                          <a:spcPts val="1280"/>
                        </a:lnSpc>
                        <a:spcBef>
                          <a:spcPts val="10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Managing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Spatially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7160"/>
                </a:tc>
                <a:tc>
                  <a:txBody>
                    <a:bodyPr/>
                    <a:lstStyle/>
                    <a:p>
                      <a:pPr marL="90170" marR="231140">
                        <a:lnSpc>
                          <a:spcPts val="1280"/>
                        </a:lnSpc>
                        <a:spcBef>
                          <a:spcPts val="10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Managed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species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(fish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cetacean)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distribution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shifts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7160"/>
                </a:tc>
                <a:tc>
                  <a:txBody>
                    <a:bodyPr/>
                    <a:lstStyle/>
                    <a:p>
                      <a:pPr marL="67945" marR="81915">
                        <a:lnSpc>
                          <a:spcPct val="947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Benthic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pelagic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forage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distribution;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ocean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temperature,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changes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currents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cold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pool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/>
                </a:tc>
              </a:tr>
              <a:tr h="600075">
                <a:tc>
                  <a:txBody>
                    <a:bodyPr/>
                    <a:lstStyle/>
                    <a:p>
                      <a:pPr marL="58419" marR="97790">
                        <a:lnSpc>
                          <a:spcPct val="93800"/>
                        </a:lnSpc>
                        <a:spcBef>
                          <a:spcPts val="48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to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Managing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Seasonally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/>
                </a:tc>
                <a:tc>
                  <a:txBody>
                    <a:bodyPr/>
                    <a:lstStyle/>
                    <a:p>
                      <a:pPr marL="90170" marR="154305">
                        <a:lnSpc>
                          <a:spcPct val="93800"/>
                        </a:lnSpc>
                        <a:spcBef>
                          <a:spcPts val="48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Managed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species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spawning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migration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timing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changes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/>
                </a:tc>
                <a:tc>
                  <a:txBody>
                    <a:bodyPr/>
                    <a:lstStyle/>
                    <a:p>
                      <a:pPr marL="67945" marR="113030">
                        <a:lnSpc>
                          <a:spcPct val="93800"/>
                        </a:lnSpc>
                        <a:spcBef>
                          <a:spcPts val="48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Habitat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timing: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Length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ocean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summer,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cold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pool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seasonal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persistence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1594"/>
                </a:tc>
              </a:tr>
              <a:tr h="762000">
                <a:tc>
                  <a:txBody>
                    <a:bodyPr/>
                    <a:lstStyle/>
                    <a:p>
                      <a:pPr marL="58419" marR="283845">
                        <a:lnSpc>
                          <a:spcPct val="947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to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Setting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Catch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Limits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marL="90170" marR="60325">
                        <a:lnSpc>
                          <a:spcPct val="93800"/>
                        </a:lnSpc>
                        <a:spcBef>
                          <a:spcPts val="116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Managed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species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body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condition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recruitment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changes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7320"/>
                </a:tc>
                <a:tc>
                  <a:txBody>
                    <a:bodyPr/>
                    <a:lstStyle/>
                    <a:p>
                      <a:pPr marL="67945" marR="322580">
                        <a:lnSpc>
                          <a:spcPct val="93800"/>
                        </a:lnSpc>
                        <a:spcBef>
                          <a:spcPts val="116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Benthic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pelagic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forage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quality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abundance: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ocean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temperature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acidification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7320"/>
                </a:tc>
              </a:tr>
              <a:tr h="285750">
                <a:tc gridSpan="3"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Ocean</a:t>
                      </a:r>
                      <a:r>
                        <a:rPr dirty="0" sz="11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Uses</a:t>
                      </a:r>
                      <a:r>
                        <a:rPr dirty="0" sz="11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 b="1">
                          <a:latin typeface="Arial"/>
                          <a:cs typeface="Arial"/>
                        </a:rPr>
                        <a:t>Risks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72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8419" marR="82550">
                        <a:lnSpc>
                          <a:spcPts val="1280"/>
                        </a:lnSpc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Offshore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Risks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223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91440">
                        <a:lnSpc>
                          <a:spcPct val="947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Fishery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revenue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landings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wind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lease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areas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species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port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322580">
                        <a:lnSpc>
                          <a:spcPct val="93800"/>
                        </a:lnSpc>
                        <a:spcBef>
                          <a:spcPts val="116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Wind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development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speed;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Protected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species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presence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hotspots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Updated</a:t>
            </a:r>
            <a:r>
              <a:rPr dirty="0" spc="-335"/>
              <a:t> </a:t>
            </a:r>
            <a:r>
              <a:rPr dirty="0" spc="-265"/>
              <a:t>Objectives</a:t>
            </a:r>
            <a:r>
              <a:rPr dirty="0" spc="-330"/>
              <a:t> </a:t>
            </a:r>
            <a:r>
              <a:rPr dirty="0" spc="-254"/>
              <a:t>and</a:t>
            </a:r>
            <a:r>
              <a:rPr dirty="0" spc="-335"/>
              <a:t> </a:t>
            </a:r>
            <a:r>
              <a:rPr dirty="0" spc="-285"/>
              <a:t>Risks</a:t>
            </a:r>
            <a:r>
              <a:rPr dirty="0" spc="-330"/>
              <a:t> </a:t>
            </a:r>
            <a:r>
              <a:rPr dirty="0" spc="-254"/>
              <a:t>tables</a:t>
            </a:r>
            <a:r>
              <a:rPr dirty="0" spc="-330"/>
              <a:t> </a:t>
            </a:r>
            <a:r>
              <a:rPr dirty="0" spc="-285"/>
              <a:t>aligning</a:t>
            </a:r>
            <a:r>
              <a:rPr dirty="0" spc="-335"/>
              <a:t> </a:t>
            </a:r>
            <a:r>
              <a:rPr dirty="0" spc="-245"/>
              <a:t>with</a:t>
            </a:r>
            <a:r>
              <a:rPr dirty="0" spc="-330"/>
              <a:t> </a:t>
            </a:r>
            <a:r>
              <a:rPr dirty="0" spc="-265"/>
              <a:t>indicators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832305" y="5673725"/>
            <a:ext cx="986091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59939" marR="5080" indent="-2047875">
              <a:lnSpc>
                <a:spcPct val="112500"/>
              </a:lnSpc>
              <a:spcBef>
                <a:spcPts val="100"/>
              </a:spcBef>
            </a:pPr>
            <a:r>
              <a:rPr dirty="0" sz="1500" spc="-75">
                <a:latin typeface="Lucida Sans"/>
                <a:cs typeface="Lucida Sans"/>
              </a:rPr>
              <a:t>TOR:C1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-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These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objectives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partially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derived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from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MSA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&amp;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National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Standard.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We'd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like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move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towards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more </a:t>
            </a:r>
            <a:r>
              <a:rPr dirty="0" sz="1500">
                <a:latin typeface="Lucida Sans"/>
                <a:cs typeface="Lucida Sans"/>
              </a:rPr>
              <a:t>"true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objectives"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with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desired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outcomes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and/or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reference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points.</a:t>
            </a:r>
            <a:endParaRPr sz="15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0"/>
              <a:t> </a:t>
            </a:r>
            <a:r>
              <a:rPr dirty="0" spc="-254"/>
              <a:t>Setting</a:t>
            </a:r>
            <a:r>
              <a:rPr dirty="0" spc="-335"/>
              <a:t> </a:t>
            </a:r>
            <a:r>
              <a:rPr dirty="0" spc="-280"/>
              <a:t>Catch</a:t>
            </a:r>
            <a:r>
              <a:rPr dirty="0" spc="-330"/>
              <a:t> </a:t>
            </a:r>
            <a:r>
              <a:rPr dirty="0" spc="-265"/>
              <a:t>Limits:</a:t>
            </a:r>
            <a:r>
              <a:rPr dirty="0" spc="-330"/>
              <a:t> </a:t>
            </a:r>
            <a:r>
              <a:rPr dirty="0" spc="-290"/>
              <a:t>Coastwide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9300" y="860616"/>
            <a:ext cx="3208020" cy="53467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Environmental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130" i="1">
                <a:latin typeface="Lucida Sans"/>
                <a:cs typeface="Lucida Sans"/>
              </a:rPr>
              <a:t>2024</a:t>
            </a:r>
            <a:r>
              <a:rPr dirty="0" sz="1550" spc="-85" i="1">
                <a:latin typeface="Lucida Sans"/>
                <a:cs typeface="Lucida Sans"/>
              </a:rPr>
              <a:t> Thermal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75" i="1">
                <a:latin typeface="Lucida Sans"/>
                <a:cs typeface="Lucida Sans"/>
              </a:rPr>
              <a:t>habitat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85" i="1">
                <a:latin typeface="Lucida Sans"/>
                <a:cs typeface="Lucida Sans"/>
              </a:rPr>
              <a:t>area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75" i="1">
                <a:latin typeface="Lucida Sans"/>
                <a:cs typeface="Lucida Sans"/>
              </a:rPr>
              <a:t>by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20" i="1">
                <a:latin typeface="Lucida Sans"/>
                <a:cs typeface="Lucida Sans"/>
              </a:rPr>
              <a:t>depth</a:t>
            </a:r>
            <a:endParaRPr sz="1550">
              <a:latin typeface="Lucida Sans"/>
              <a:cs typeface="Lucida San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1497547"/>
            <a:ext cx="9412224" cy="408965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0"/>
              <a:t> </a:t>
            </a:r>
            <a:r>
              <a:rPr dirty="0" spc="-254"/>
              <a:t>Setting</a:t>
            </a:r>
            <a:r>
              <a:rPr dirty="0" spc="-335"/>
              <a:t> </a:t>
            </a:r>
            <a:r>
              <a:rPr dirty="0" spc="-280"/>
              <a:t>Catch</a:t>
            </a:r>
            <a:r>
              <a:rPr dirty="0" spc="-330"/>
              <a:t> </a:t>
            </a:r>
            <a:r>
              <a:rPr dirty="0" spc="-265"/>
              <a:t>Limits:</a:t>
            </a:r>
            <a:r>
              <a:rPr dirty="0" spc="-330"/>
              <a:t> </a:t>
            </a:r>
            <a:r>
              <a:rPr dirty="0" spc="-290"/>
              <a:t>Coastwide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9300" y="876787"/>
            <a:ext cx="7857490" cy="261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Environmental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50" spc="-45" i="1">
                <a:latin typeface="Lucida Sans"/>
                <a:cs typeface="Lucida Sans"/>
              </a:rPr>
              <a:t>Potential</a:t>
            </a:r>
            <a:r>
              <a:rPr dirty="0" sz="1550" spc="-60" i="1">
                <a:latin typeface="Lucida Sans"/>
                <a:cs typeface="Lucida Sans"/>
              </a:rPr>
              <a:t> </a:t>
            </a:r>
            <a:r>
              <a:rPr dirty="0" sz="1550" spc="-55" i="1">
                <a:latin typeface="Lucida Sans"/>
                <a:cs typeface="Lucida Sans"/>
              </a:rPr>
              <a:t>Ocean</a:t>
            </a:r>
            <a:r>
              <a:rPr dirty="0" sz="1550" spc="-65" i="1">
                <a:latin typeface="Lucida Sans"/>
                <a:cs typeface="Lucida Sans"/>
              </a:rPr>
              <a:t> </a:t>
            </a:r>
            <a:r>
              <a:rPr dirty="0" sz="1550" spc="-70" i="1">
                <a:latin typeface="Lucida Sans"/>
                <a:cs typeface="Lucida Sans"/>
              </a:rPr>
              <a:t>Acidification</a:t>
            </a:r>
            <a:r>
              <a:rPr dirty="0" sz="1550" spc="-60" i="1">
                <a:latin typeface="Lucida Sans"/>
                <a:cs typeface="Lucida Sans"/>
              </a:rPr>
              <a:t> </a:t>
            </a:r>
            <a:r>
              <a:rPr dirty="0" sz="1550" spc="-70" i="1">
                <a:latin typeface="Lucida Sans"/>
                <a:cs typeface="Lucida Sans"/>
              </a:rPr>
              <a:t>Impacts:</a:t>
            </a:r>
            <a:r>
              <a:rPr dirty="0" sz="1550" spc="-65" i="1">
                <a:latin typeface="Lucida Sans"/>
                <a:cs typeface="Lucida Sans"/>
              </a:rPr>
              <a:t> </a:t>
            </a:r>
            <a:r>
              <a:rPr dirty="0" sz="1550" spc="-60" i="1">
                <a:latin typeface="Lucida Sans"/>
                <a:cs typeface="Lucida Sans"/>
              </a:rPr>
              <a:t>Scallops </a:t>
            </a:r>
            <a:r>
              <a:rPr dirty="0" sz="1550" spc="-65" i="1">
                <a:latin typeface="Lucida Sans"/>
                <a:cs typeface="Lucida Sans"/>
              </a:rPr>
              <a:t>and Longfin</a:t>
            </a:r>
            <a:r>
              <a:rPr dirty="0" sz="1550" spc="-60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squid</a:t>
            </a:r>
            <a:endParaRPr sz="155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333500"/>
            <a:ext cx="10001249" cy="380124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49300" y="5375466"/>
            <a:ext cx="4465320" cy="53467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40">
                <a:latin typeface="Lucida Sans"/>
                <a:cs typeface="Lucida Sans"/>
              </a:rPr>
              <a:t>Drivers: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Predation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55" i="1">
                <a:latin typeface="Lucida Sans"/>
                <a:cs typeface="Lucida Sans"/>
              </a:rPr>
              <a:t>Seals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z="1550" spc="-80" i="1">
                <a:latin typeface="Lucida Sans"/>
                <a:cs typeface="Lucida Sans"/>
              </a:rPr>
              <a:t>increasing, </a:t>
            </a:r>
            <a:r>
              <a:rPr dirty="0" sz="1550" spc="-70" i="1">
                <a:latin typeface="Lucida Sans"/>
                <a:cs typeface="Lucida Sans"/>
              </a:rPr>
              <a:t>mix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40" i="1">
                <a:latin typeface="Lucida Sans"/>
                <a:cs typeface="Lucida Sans"/>
              </a:rPr>
              <a:t>of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45" i="1">
                <a:latin typeface="Lucida Sans"/>
                <a:cs typeface="Lucida Sans"/>
              </a:rPr>
              <a:t>population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65" i="1">
                <a:latin typeface="Lucida Sans"/>
                <a:cs typeface="Lucida Sans"/>
              </a:rPr>
              <a:t>status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65" i="1">
                <a:latin typeface="Lucida Sans"/>
                <a:cs typeface="Lucida Sans"/>
              </a:rPr>
              <a:t>for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25" i="1">
                <a:latin typeface="Lucida Sans"/>
                <a:cs typeface="Lucida Sans"/>
              </a:rPr>
              <a:t>HMS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3314700"/>
            <a:ext cx="4762499" cy="31718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3609975"/>
            <a:ext cx="66675" cy="66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5"/>
              <a:t>Risks</a:t>
            </a:r>
            <a:r>
              <a:rPr dirty="0" spc="-335"/>
              <a:t> </a:t>
            </a:r>
            <a:r>
              <a:rPr dirty="0" spc="-225"/>
              <a:t>to</a:t>
            </a:r>
            <a:r>
              <a:rPr dirty="0" spc="-335"/>
              <a:t> </a:t>
            </a:r>
            <a:r>
              <a:rPr dirty="0" spc="-254"/>
              <a:t>Setting</a:t>
            </a:r>
            <a:r>
              <a:rPr dirty="0" spc="-330"/>
              <a:t> </a:t>
            </a:r>
            <a:r>
              <a:rPr dirty="0" spc="-280"/>
              <a:t>Catch</a:t>
            </a:r>
            <a:r>
              <a:rPr dirty="0" spc="-335"/>
              <a:t> </a:t>
            </a:r>
            <a:r>
              <a:rPr dirty="0" spc="-270"/>
              <a:t>Limits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142875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1943100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714625"/>
            <a:ext cx="66675" cy="666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9300" y="882650"/>
            <a:ext cx="10026650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Future</a:t>
            </a:r>
            <a:r>
              <a:rPr dirty="0" sz="1500" spc="-10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considerations</a:t>
            </a:r>
            <a:endParaRPr sz="1500">
              <a:latin typeface="Lucida Sans"/>
              <a:cs typeface="Lucida Sans"/>
            </a:endParaRPr>
          </a:p>
          <a:p>
            <a:pPr algn="just" marL="393700" marR="697230">
              <a:lnSpc>
                <a:spcPct val="112500"/>
              </a:lnSpc>
              <a:spcBef>
                <a:spcPts val="1500"/>
              </a:spcBef>
            </a:pPr>
            <a:r>
              <a:rPr dirty="0" sz="1500" spc="-20">
                <a:latin typeface="Lucida Sans"/>
                <a:cs typeface="Lucida Sans"/>
              </a:rPr>
              <a:t>Processes</a:t>
            </a:r>
            <a:r>
              <a:rPr dirty="0" sz="1500" spc="-9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that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control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fish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productivity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mortality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dynamic,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complex,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result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the </a:t>
            </a:r>
            <a:r>
              <a:rPr dirty="0" sz="1500" spc="-30">
                <a:latin typeface="Lucida Sans"/>
                <a:cs typeface="Lucida Sans"/>
              </a:rPr>
              <a:t>interactions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between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multiple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changing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system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drivers.</a:t>
            </a:r>
            <a:endParaRPr sz="1500">
              <a:latin typeface="Lucida Sans"/>
              <a:cs typeface="Lucida Sans"/>
            </a:endParaRPr>
          </a:p>
          <a:p>
            <a:pPr algn="just" marL="393700" marR="5080">
              <a:lnSpc>
                <a:spcPct val="112500"/>
              </a:lnSpc>
            </a:pPr>
            <a:r>
              <a:rPr dirty="0" sz="1500" spc="-30">
                <a:latin typeface="Lucida Sans"/>
                <a:cs typeface="Lucida Sans"/>
              </a:rPr>
              <a:t>There</a:t>
            </a:r>
            <a:r>
              <a:rPr dirty="0" sz="1500" spc="-90">
                <a:latin typeface="Lucida Sans"/>
                <a:cs typeface="Lucida Sans"/>
              </a:rPr>
              <a:t> is</a:t>
            </a:r>
            <a:r>
              <a:rPr dirty="0" sz="1500" spc="-3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real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risk </a:t>
            </a:r>
            <a:r>
              <a:rPr dirty="0" sz="1500" spc="-10">
                <a:latin typeface="Lucida Sans"/>
                <a:cs typeface="Lucida Sans"/>
              </a:rPr>
              <a:t>that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short-</a:t>
            </a:r>
            <a:r>
              <a:rPr dirty="0" sz="1500" spc="-10">
                <a:latin typeface="Lucida Sans"/>
                <a:cs typeface="Lucida Sans"/>
              </a:rPr>
              <a:t>term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predictions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assessments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rebuilding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plans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that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assume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unchanging </a:t>
            </a:r>
            <a:r>
              <a:rPr dirty="0" sz="1500" spc="-40">
                <a:latin typeface="Lucida Sans"/>
                <a:cs typeface="Lucida Sans"/>
              </a:rPr>
              <a:t>underlying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conditions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will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not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effective,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given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observed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change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documented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prior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sections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both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ecological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environmental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processes.</a:t>
            </a:r>
            <a:endParaRPr sz="1500">
              <a:latin typeface="Lucida Sans"/>
              <a:cs typeface="Lucida Sans"/>
            </a:endParaRPr>
          </a:p>
          <a:p>
            <a:pPr algn="just" marL="393700" marR="302260">
              <a:lnSpc>
                <a:spcPct val="112500"/>
              </a:lnSpc>
            </a:pPr>
            <a:r>
              <a:rPr dirty="0" sz="1500" spc="-45">
                <a:latin typeface="Lucida Sans"/>
                <a:cs typeface="Lucida Sans"/>
              </a:rPr>
              <a:t>Assumptions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species’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growth,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reproduction,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natural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mortality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should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continue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evaluated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for </a:t>
            </a:r>
            <a:r>
              <a:rPr dirty="0" sz="1500" spc="-40">
                <a:latin typeface="Lucida Sans"/>
                <a:cs typeface="Lucida Sans"/>
              </a:rPr>
              <a:t>individual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species.</a:t>
            </a:r>
            <a:endParaRPr sz="1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500">
              <a:latin typeface="Lucida Sans"/>
              <a:cs typeface="Lucida Sans"/>
            </a:endParaRPr>
          </a:p>
          <a:p>
            <a:pPr marL="393700" marR="4772025">
              <a:lnSpc>
                <a:spcPct val="112500"/>
              </a:lnSpc>
            </a:pPr>
            <a:r>
              <a:rPr dirty="0" sz="1500">
                <a:latin typeface="Lucida Sans"/>
                <a:cs typeface="Lucida Sans"/>
              </a:rPr>
              <a:t>With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observations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system-</a:t>
            </a:r>
            <a:r>
              <a:rPr dirty="0" sz="1500" spc="-20">
                <a:latin typeface="Lucida Sans"/>
                <a:cs typeface="Lucida Sans"/>
              </a:rPr>
              <a:t>wide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productivity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shifts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of </a:t>
            </a:r>
            <a:r>
              <a:rPr dirty="0" sz="1500" spc="-35">
                <a:latin typeface="Lucida Sans"/>
                <a:cs typeface="Lucida Sans"/>
              </a:rPr>
              <a:t>multiple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managed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stocks,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more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research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65">
                <a:latin typeface="Lucida Sans"/>
                <a:cs typeface="Lucida Sans"/>
              </a:rPr>
              <a:t>is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needed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to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determine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whether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regime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shifts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ecosystem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reorganization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are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occurring,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how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this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should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be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incorporated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into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management.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44575"/>
            <a:ext cx="453390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5">
                <a:latin typeface="Lucida Sans"/>
                <a:cs typeface="Lucida Sans"/>
              </a:rPr>
              <a:t>Indicators: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community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specific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revenue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lease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areas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0" y="1781175"/>
            <a:ext cx="4620019" cy="20475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9300" y="3921125"/>
            <a:ext cx="456628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45">
                <a:latin typeface="Lucida Sans"/>
                <a:cs typeface="Lucida Sans"/>
              </a:rPr>
              <a:t>Council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request: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New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England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ports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relying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Mid- </a:t>
            </a:r>
            <a:r>
              <a:rPr dirty="0" sz="1500" spc="-45">
                <a:latin typeface="Lucida Sans"/>
                <a:cs typeface="Lucida Sans"/>
              </a:rPr>
              <a:t>Atlantic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managed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425" y="4708525"/>
            <a:ext cx="4308475" cy="16700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4747" y="1076325"/>
            <a:ext cx="4598502" cy="51659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4765040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0"/>
              <a:t>Risks:</a:t>
            </a:r>
            <a:r>
              <a:rPr dirty="0" spc="-330"/>
              <a:t> </a:t>
            </a:r>
            <a:r>
              <a:rPr dirty="0" spc="-260"/>
              <a:t>Offshore</a:t>
            </a:r>
            <a:r>
              <a:rPr dirty="0" spc="-330"/>
              <a:t> </a:t>
            </a:r>
            <a:r>
              <a:rPr dirty="0" spc="-250"/>
              <a:t>Wind</a:t>
            </a:r>
            <a:r>
              <a:rPr dirty="0" spc="-325"/>
              <a:t> </a:t>
            </a:r>
            <a:r>
              <a:rPr dirty="0" spc="-275"/>
              <a:t>Development</a:t>
            </a:r>
            <a:r>
              <a:rPr dirty="0" spc="-330"/>
              <a:t> </a:t>
            </a:r>
            <a:r>
              <a:rPr dirty="0" spc="-254"/>
              <a:t>New</a:t>
            </a:r>
            <a:r>
              <a:rPr dirty="0" spc="-330"/>
              <a:t> </a:t>
            </a:r>
            <a:r>
              <a:rPr dirty="0" spc="-285"/>
              <a:t>England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98910" y="344716"/>
            <a:ext cx="273494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260">
                <a:solidFill>
                  <a:srgbClr val="522C80"/>
                </a:solidFill>
                <a:latin typeface="Lucida Sans"/>
                <a:cs typeface="Lucida Sans"/>
              </a:rPr>
              <a:t>Elements:</a:t>
            </a:r>
            <a:r>
              <a:rPr dirty="0" sz="2100" spc="-33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75">
                <a:solidFill>
                  <a:srgbClr val="522C80"/>
                </a:solidFill>
                <a:latin typeface="Lucida Sans"/>
                <a:cs typeface="Lucida Sans"/>
              </a:rPr>
              <a:t>OSW1</a:t>
            </a:r>
            <a:r>
              <a:rPr dirty="0" sz="2100" spc="-33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54">
                <a:solidFill>
                  <a:srgbClr val="522C80"/>
                </a:solidFill>
                <a:latin typeface="Lucida Sans"/>
                <a:cs typeface="Lucida Sans"/>
              </a:rPr>
              <a:t>and</a:t>
            </a:r>
            <a:r>
              <a:rPr dirty="0" sz="2100" spc="-33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95">
                <a:solidFill>
                  <a:srgbClr val="522C80"/>
                </a:solidFill>
                <a:latin typeface="Lucida Sans"/>
                <a:cs typeface="Lucida Sans"/>
              </a:rPr>
              <a:t>OSW2</a:t>
            </a:r>
            <a:endParaRPr sz="21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209549"/>
            <a:ext cx="4762499" cy="6162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904" y="1132298"/>
            <a:ext cx="4543525" cy="200882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3981450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4752975"/>
            <a:ext cx="66675" cy="666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49300" y="3435350"/>
            <a:ext cx="4711700" cy="275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Implications:</a:t>
            </a:r>
            <a:endParaRPr sz="1500">
              <a:latin typeface="Lucida Sans"/>
              <a:cs typeface="Lucida Sans"/>
            </a:endParaRPr>
          </a:p>
          <a:p>
            <a:pPr marL="393700" marR="121285">
              <a:lnSpc>
                <a:spcPct val="112500"/>
              </a:lnSpc>
              <a:spcBef>
                <a:spcPts val="1500"/>
              </a:spcBef>
            </a:pPr>
            <a:r>
              <a:rPr dirty="0" sz="1500" spc="-25">
                <a:latin typeface="Lucida Sans"/>
                <a:cs typeface="Lucida Sans"/>
              </a:rPr>
              <a:t>Current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plans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buildout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offshore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wind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a </a:t>
            </a:r>
            <a:r>
              <a:rPr dirty="0" sz="1500" spc="-30">
                <a:latin typeface="Lucida Sans"/>
                <a:cs typeface="Lucida Sans"/>
              </a:rPr>
              <a:t>patchwork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areas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spreads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impacts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differentially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throughout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region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</a:pPr>
            <a:r>
              <a:rPr dirty="0" sz="1500" spc="-10">
                <a:latin typeface="Lucida Sans"/>
                <a:cs typeface="Lucida Sans"/>
              </a:rPr>
              <a:t>Planned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wind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areas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overlap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with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only </a:t>
            </a:r>
            <a:r>
              <a:rPr dirty="0" sz="1500" spc="-25">
                <a:latin typeface="Lucida Sans"/>
                <a:cs typeface="Lucida Sans"/>
              </a:rPr>
              <a:t>known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right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foraging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habitats,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altered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local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oceanography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could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affect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right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prey</a:t>
            </a:r>
            <a:r>
              <a:rPr dirty="0" sz="1500" spc="-2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availability.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Development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also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brings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increased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vessel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strike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risk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the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potential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impacts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of</a:t>
            </a:r>
            <a:r>
              <a:rPr dirty="0" sz="1500" spc="-2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pile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driving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noise.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33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80"/>
              <a:t>Risks:</a:t>
            </a:r>
            <a:r>
              <a:rPr dirty="0" spc="-330"/>
              <a:t> </a:t>
            </a:r>
            <a:r>
              <a:rPr dirty="0" spc="-260"/>
              <a:t>Offshore</a:t>
            </a:r>
            <a:r>
              <a:rPr dirty="0" spc="-325"/>
              <a:t> </a:t>
            </a:r>
            <a:r>
              <a:rPr dirty="0" spc="-250"/>
              <a:t>Wind</a:t>
            </a:r>
            <a:r>
              <a:rPr dirty="0" spc="-325"/>
              <a:t> </a:t>
            </a:r>
            <a:r>
              <a:rPr dirty="0" spc="-275"/>
              <a:t>Development</a:t>
            </a:r>
            <a:r>
              <a:rPr dirty="0" spc="-325"/>
              <a:t> </a:t>
            </a:r>
            <a:r>
              <a:rPr dirty="0" spc="-285"/>
              <a:t>Summary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0250" y="161924"/>
            <a:ext cx="5714999" cy="6162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1619250"/>
            <a:ext cx="66675" cy="666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1876425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13360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390775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2647950"/>
            <a:ext cx="66675" cy="666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248150"/>
            <a:ext cx="66675" cy="666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505325"/>
            <a:ext cx="66675" cy="666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4762500"/>
            <a:ext cx="66675" cy="666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5019675"/>
            <a:ext cx="66675" cy="666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5276850"/>
            <a:ext cx="66675" cy="6667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9300" y="1073150"/>
            <a:ext cx="4475480" cy="4808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0">
                <a:latin typeface="Lucida Sans"/>
                <a:cs typeface="Lucida Sans"/>
              </a:rPr>
              <a:t>Observations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solicited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from:</a:t>
            </a:r>
            <a:endParaRPr sz="1500">
              <a:latin typeface="Lucida Sans"/>
              <a:cs typeface="Lucida Sans"/>
            </a:endParaRPr>
          </a:p>
          <a:p>
            <a:pPr marL="393700" marR="2084705">
              <a:lnSpc>
                <a:spcPct val="112500"/>
              </a:lnSpc>
              <a:spcBef>
                <a:spcPts val="1500"/>
              </a:spcBef>
            </a:pPr>
            <a:r>
              <a:rPr dirty="0" sz="1500">
                <a:latin typeface="Lucida Sans"/>
                <a:cs typeface="Lucida Sans"/>
              </a:rPr>
              <a:t>SOE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contributors </a:t>
            </a:r>
            <a:r>
              <a:rPr dirty="0" sz="1500" spc="-20">
                <a:latin typeface="Lucida Sans"/>
                <a:cs typeface="Lucida Sans"/>
              </a:rPr>
              <a:t>NEFSC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colleagues </a:t>
            </a:r>
            <a:r>
              <a:rPr dirty="0" sz="1500" spc="-40">
                <a:latin typeface="Lucida Sans"/>
                <a:cs typeface="Lucida Sans"/>
              </a:rPr>
              <a:t>Academic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colleagues </a:t>
            </a:r>
            <a:r>
              <a:rPr dirty="0" sz="1500" spc="-20">
                <a:latin typeface="Lucida Sans"/>
                <a:cs typeface="Lucida Sans"/>
              </a:rPr>
              <a:t>Management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partners </a:t>
            </a:r>
            <a:r>
              <a:rPr dirty="0" sz="1500" spc="-55">
                <a:latin typeface="Lucida Sans"/>
                <a:cs typeface="Lucida Sans"/>
              </a:rPr>
              <a:t>Fishing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industry</a:t>
            </a:r>
            <a:endParaRPr sz="1500">
              <a:latin typeface="Lucida Sans"/>
              <a:cs typeface="Lucida Sans"/>
            </a:endParaRPr>
          </a:p>
          <a:p>
            <a:pPr marL="12700" marR="709930">
              <a:lnSpc>
                <a:spcPct val="112500"/>
              </a:lnSpc>
              <a:spcBef>
                <a:spcPts val="1500"/>
              </a:spcBef>
            </a:pPr>
            <a:r>
              <a:rPr dirty="0" sz="1500">
                <a:latin typeface="Lucida Sans"/>
                <a:cs typeface="Lucida Sans"/>
              </a:rPr>
              <a:t>We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welcome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your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observations!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northeast.ecosystem.highlights@noaa.gov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30">
                <a:latin typeface="Lucida Sans"/>
                <a:cs typeface="Lucida Sans"/>
              </a:rPr>
              <a:t>Observations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included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if:</a:t>
            </a:r>
            <a:endParaRPr sz="1500">
              <a:latin typeface="Lucida Sans"/>
              <a:cs typeface="Lucida Sans"/>
            </a:endParaRPr>
          </a:p>
          <a:p>
            <a:pPr marL="393700" marR="1207770">
              <a:lnSpc>
                <a:spcPct val="112500"/>
              </a:lnSpc>
              <a:spcBef>
                <a:spcPts val="1500"/>
              </a:spcBef>
            </a:pPr>
            <a:r>
              <a:rPr dirty="0" sz="1500" spc="-25">
                <a:latin typeface="Lucida Sans"/>
                <a:cs typeface="Lucida Sans"/>
              </a:rPr>
              <a:t>Record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high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>
                <a:latin typeface="Lucida Sans"/>
                <a:cs typeface="Lucida Sans"/>
              </a:rPr>
              <a:t>or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low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observations </a:t>
            </a:r>
            <a:r>
              <a:rPr dirty="0" sz="1500" spc="-30">
                <a:latin typeface="Lucida Sans"/>
                <a:cs typeface="Lucida Sans"/>
              </a:rPr>
              <a:t>Different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from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recent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conditions </a:t>
            </a:r>
            <a:r>
              <a:rPr dirty="0" sz="1500" spc="-25">
                <a:latin typeface="Lucida Sans"/>
                <a:cs typeface="Lucida Sans"/>
              </a:rPr>
              <a:t>Reported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by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multiple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sources </a:t>
            </a:r>
            <a:r>
              <a:rPr dirty="0" sz="1500" spc="-55">
                <a:latin typeface="Lucida Sans"/>
                <a:cs typeface="Lucida Sans"/>
              </a:rPr>
              <a:t>Affecting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operations Newsworthy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1550" spc="-20" i="1">
                <a:latin typeface="Lucida Sans"/>
                <a:cs typeface="Lucida Sans"/>
              </a:rPr>
              <a:t>Not</a:t>
            </a:r>
            <a:r>
              <a:rPr dirty="0" sz="1550" spc="-90" i="1">
                <a:latin typeface="Lucida Sans"/>
                <a:cs typeface="Lucida Sans"/>
              </a:rPr>
              <a:t> </a:t>
            </a:r>
            <a:r>
              <a:rPr dirty="0" sz="1550" spc="-55" i="1">
                <a:latin typeface="Lucida Sans"/>
                <a:cs typeface="Lucida Sans"/>
              </a:rPr>
              <a:t>exhaustive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z="1550" spc="-75" i="1">
                <a:latin typeface="Lucida Sans"/>
                <a:cs typeface="Lucida Sans"/>
              </a:rPr>
              <a:t>list;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z="1550" spc="-65" i="1">
                <a:latin typeface="Lucida Sans"/>
                <a:cs typeface="Lucida Sans"/>
              </a:rPr>
              <a:t>Full</a:t>
            </a:r>
            <a:r>
              <a:rPr dirty="0" sz="1550" spc="-90" i="1">
                <a:latin typeface="Lucida Sans"/>
                <a:cs typeface="Lucida Sans"/>
              </a:rPr>
              <a:t> </a:t>
            </a:r>
            <a:r>
              <a:rPr dirty="0" sz="1550" spc="-70" i="1">
                <a:latin typeface="Lucida Sans"/>
                <a:cs typeface="Lucida Sans"/>
              </a:rPr>
              <a:t>impacts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z="1550" spc="-75" i="1">
                <a:latin typeface="Lucida Sans"/>
                <a:cs typeface="Lucida Sans"/>
              </a:rPr>
              <a:t>remain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to</a:t>
            </a:r>
            <a:r>
              <a:rPr dirty="0" sz="1550" spc="-90" i="1">
                <a:latin typeface="Lucida Sans"/>
                <a:cs typeface="Lucida Sans"/>
              </a:rPr>
              <a:t> </a:t>
            </a:r>
            <a:r>
              <a:rPr dirty="0" sz="1550" i="1">
                <a:latin typeface="Lucida Sans"/>
                <a:cs typeface="Lucida Sans"/>
              </a:rPr>
              <a:t>be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z="1550" spc="-20" i="1">
                <a:latin typeface="Lucida Sans"/>
                <a:cs typeface="Lucida Sans"/>
              </a:rPr>
              <a:t>seen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9300" y="6084955"/>
            <a:ext cx="4712970" cy="1816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900" spc="-20">
                <a:latin typeface="Lucida Sans"/>
                <a:cs typeface="Lucida Sans"/>
              </a:rPr>
              <a:t>Reprinted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from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Cape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900" spc="-4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Cod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Commercial 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Fisherman's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Alliance</a:t>
            </a:r>
            <a:r>
              <a:rPr dirty="0" sz="900" spc="-1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February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2025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Newsletter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50">
                <a:latin typeface="Times New Roman"/>
                <a:cs typeface="Times New Roman"/>
              </a:rPr>
              <a:t>→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45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65"/>
              <a:t>2024</a:t>
            </a:r>
            <a:r>
              <a:rPr dirty="0" spc="-340"/>
              <a:t> </a:t>
            </a:r>
            <a:r>
              <a:rPr dirty="0" spc="-285"/>
              <a:t>Highlights:</a:t>
            </a:r>
            <a:r>
              <a:rPr dirty="0" spc="-335"/>
              <a:t> </a:t>
            </a:r>
            <a:r>
              <a:rPr dirty="0" spc="-275"/>
              <a:t>Methods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076325"/>
            <a:ext cx="4705350" cy="4600575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608330">
              <a:lnSpc>
                <a:spcPct val="112500"/>
              </a:lnSpc>
              <a:spcBef>
                <a:spcPts val="100"/>
              </a:spcBef>
            </a:pPr>
            <a:r>
              <a:rPr dirty="0" spc="-45"/>
              <a:t>Globally,</a:t>
            </a:r>
            <a:r>
              <a:rPr dirty="0" spc="-85"/>
              <a:t> </a:t>
            </a:r>
            <a:r>
              <a:rPr dirty="0" spc="-95"/>
              <a:t>2024</a:t>
            </a:r>
            <a:r>
              <a:rPr dirty="0" spc="-85"/>
              <a:t> </a:t>
            </a:r>
            <a:r>
              <a:rPr dirty="0" spc="-10"/>
              <a:t>warmest</a:t>
            </a:r>
            <a:r>
              <a:rPr dirty="0" spc="-95"/>
              <a:t> </a:t>
            </a:r>
            <a:r>
              <a:rPr dirty="0"/>
              <a:t>year</a:t>
            </a:r>
            <a:r>
              <a:rPr dirty="0" spc="-85"/>
              <a:t> </a:t>
            </a:r>
            <a:r>
              <a:rPr dirty="0" spc="-10"/>
              <a:t>on</a:t>
            </a:r>
            <a:r>
              <a:rPr dirty="0" spc="-85"/>
              <a:t> </a:t>
            </a:r>
            <a:r>
              <a:rPr dirty="0" spc="-20"/>
              <a:t>record</a:t>
            </a:r>
            <a:r>
              <a:rPr dirty="0" spc="-90"/>
              <a:t> </a:t>
            </a:r>
            <a:r>
              <a:rPr dirty="0" spc="-10"/>
              <a:t>(above </a:t>
            </a:r>
            <a:r>
              <a:rPr dirty="0" spc="-30"/>
              <a:t>previous</a:t>
            </a:r>
            <a:r>
              <a:rPr dirty="0" spc="-75"/>
              <a:t> </a:t>
            </a:r>
            <a:r>
              <a:rPr dirty="0" spc="-20"/>
              <a:t>record</a:t>
            </a:r>
            <a:r>
              <a:rPr dirty="0" spc="-70"/>
              <a:t> </a:t>
            </a:r>
            <a:r>
              <a:rPr dirty="0" spc="-20"/>
              <a:t>2023)</a:t>
            </a: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pc="-20"/>
              <a:t>BUT,</a:t>
            </a:r>
            <a:r>
              <a:rPr dirty="0" spc="-75"/>
              <a:t> </a:t>
            </a:r>
            <a:r>
              <a:rPr dirty="0" spc="-20"/>
              <a:t>nearly</a:t>
            </a:r>
            <a:r>
              <a:rPr dirty="0" spc="-70"/>
              <a:t> </a:t>
            </a:r>
            <a:r>
              <a:rPr dirty="0" spc="-45"/>
              <a:t>all</a:t>
            </a:r>
            <a:r>
              <a:rPr dirty="0" spc="-70"/>
              <a:t> </a:t>
            </a:r>
            <a:r>
              <a:rPr dirty="0"/>
              <a:t>NE</a:t>
            </a:r>
            <a:r>
              <a:rPr dirty="0" spc="-75"/>
              <a:t> </a:t>
            </a:r>
            <a:r>
              <a:rPr dirty="0" spc="-35"/>
              <a:t>shelf</a:t>
            </a:r>
            <a:r>
              <a:rPr dirty="0" spc="-70"/>
              <a:t> </a:t>
            </a:r>
            <a:r>
              <a:rPr dirty="0" spc="-25"/>
              <a:t>seasonal</a:t>
            </a:r>
            <a:r>
              <a:rPr dirty="0" spc="-70"/>
              <a:t> </a:t>
            </a:r>
            <a:r>
              <a:rPr dirty="0" spc="-25"/>
              <a:t>surface</a:t>
            </a:r>
            <a:r>
              <a:rPr dirty="0" spc="-75"/>
              <a:t> </a:t>
            </a:r>
            <a:r>
              <a:rPr dirty="0" spc="-10"/>
              <a:t>and</a:t>
            </a:r>
            <a:r>
              <a:rPr dirty="0" spc="-70"/>
              <a:t> </a:t>
            </a:r>
            <a:r>
              <a:rPr dirty="0" spc="-10"/>
              <a:t>bottom</a:t>
            </a:r>
            <a:r>
              <a:rPr dirty="0" spc="-10"/>
              <a:t> </a:t>
            </a:r>
            <a:r>
              <a:rPr dirty="0" spc="-20"/>
              <a:t>temperatures</a:t>
            </a:r>
            <a:r>
              <a:rPr dirty="0" spc="-60"/>
              <a:t> </a:t>
            </a:r>
            <a:r>
              <a:rPr dirty="0" spc="-50"/>
              <a:t>back</a:t>
            </a:r>
            <a:r>
              <a:rPr dirty="0" spc="-60"/>
              <a:t> </a:t>
            </a:r>
            <a:r>
              <a:rPr dirty="0" spc="-30"/>
              <a:t>to</a:t>
            </a:r>
            <a:r>
              <a:rPr dirty="0" spc="-60"/>
              <a:t> </a:t>
            </a:r>
            <a:r>
              <a:rPr dirty="0" spc="-40"/>
              <a:t>longer</a:t>
            </a:r>
            <a:r>
              <a:rPr dirty="0" spc="-60"/>
              <a:t> </a:t>
            </a:r>
            <a:r>
              <a:rPr dirty="0" spc="-10"/>
              <a:t>term</a:t>
            </a:r>
            <a:r>
              <a:rPr dirty="0" spc="-60"/>
              <a:t> </a:t>
            </a:r>
            <a:r>
              <a:rPr dirty="0" spc="-10"/>
              <a:t>average</a:t>
            </a:r>
          </a:p>
          <a:p>
            <a:pPr marL="12700" marR="97155">
              <a:lnSpc>
                <a:spcPct val="112500"/>
              </a:lnSpc>
              <a:spcBef>
                <a:spcPts val="1500"/>
              </a:spcBef>
            </a:pPr>
            <a:r>
              <a:rPr dirty="0" spc="-85"/>
              <a:t>2023-</a:t>
            </a:r>
            <a:r>
              <a:rPr dirty="0" spc="-95"/>
              <a:t>2024</a:t>
            </a:r>
            <a:r>
              <a:rPr dirty="0" spc="-65"/>
              <a:t> </a:t>
            </a:r>
            <a:r>
              <a:rPr dirty="0" spc="-10"/>
              <a:t>data</a:t>
            </a:r>
            <a:r>
              <a:rPr dirty="0" spc="-60"/>
              <a:t> </a:t>
            </a:r>
            <a:r>
              <a:rPr dirty="0" spc="-60"/>
              <a:t>suggest</a:t>
            </a:r>
            <a:r>
              <a:rPr dirty="0" spc="-65"/>
              <a:t> </a:t>
            </a:r>
            <a:r>
              <a:rPr dirty="0" spc="-10"/>
              <a:t>more</a:t>
            </a:r>
            <a:r>
              <a:rPr dirty="0" spc="-60"/>
              <a:t> </a:t>
            </a:r>
            <a:r>
              <a:rPr dirty="0" spc="-20"/>
              <a:t>Labrador</a:t>
            </a:r>
            <a:r>
              <a:rPr dirty="0" spc="-65"/>
              <a:t> </a:t>
            </a:r>
            <a:r>
              <a:rPr dirty="0" spc="-45"/>
              <a:t>slope</a:t>
            </a:r>
            <a:r>
              <a:rPr dirty="0" spc="-60"/>
              <a:t> </a:t>
            </a:r>
            <a:r>
              <a:rPr dirty="0" spc="-10"/>
              <a:t>water</a:t>
            </a:r>
            <a:r>
              <a:rPr dirty="0" spc="-10"/>
              <a:t> </a:t>
            </a:r>
            <a:r>
              <a:rPr dirty="0" spc="-40"/>
              <a:t>into</a:t>
            </a:r>
            <a:r>
              <a:rPr dirty="0" spc="-70"/>
              <a:t> </a:t>
            </a:r>
            <a:r>
              <a:rPr dirty="0" spc="-10"/>
              <a:t>the</a:t>
            </a:r>
            <a:r>
              <a:rPr dirty="0" spc="-70"/>
              <a:t> </a:t>
            </a:r>
            <a:r>
              <a:rPr dirty="0"/>
              <a:t>GOM</a:t>
            </a:r>
            <a:r>
              <a:rPr dirty="0" spc="-65"/>
              <a:t> </a:t>
            </a:r>
            <a:r>
              <a:rPr dirty="0" spc="-30"/>
              <a:t>(</a:t>
            </a:r>
            <a:r>
              <a:rPr dirty="0" spc="-30">
                <a:solidFill>
                  <a:srgbClr val="C20909"/>
                </a:solidFill>
                <a:hlinkClick r:id="rId3"/>
              </a:rPr>
              <a:t>Record</a:t>
            </a:r>
            <a:r>
              <a:rPr dirty="0" spc="-70">
                <a:solidFill>
                  <a:srgbClr val="C20909"/>
                </a:solidFill>
                <a:hlinkClick r:id="rId3"/>
              </a:rPr>
              <a:t> </a:t>
            </a:r>
            <a:r>
              <a:rPr dirty="0">
                <a:solidFill>
                  <a:srgbClr val="C20909"/>
                </a:solidFill>
                <a:hlinkClick r:id="rId3"/>
              </a:rPr>
              <a:t>et</a:t>
            </a:r>
            <a:r>
              <a:rPr dirty="0" spc="-65">
                <a:solidFill>
                  <a:srgbClr val="C20909"/>
                </a:solidFill>
                <a:hlinkClick r:id="rId3"/>
              </a:rPr>
              <a:t> al.,</a:t>
            </a:r>
            <a:r>
              <a:rPr dirty="0" spc="-70">
                <a:solidFill>
                  <a:srgbClr val="C20909"/>
                </a:solidFill>
                <a:hlinkClick r:id="rId3"/>
              </a:rPr>
              <a:t> </a:t>
            </a:r>
            <a:r>
              <a:rPr dirty="0" spc="-10">
                <a:solidFill>
                  <a:srgbClr val="C20909"/>
                </a:solidFill>
                <a:hlinkClick r:id="rId3"/>
              </a:rPr>
              <a:t>2024</a:t>
            </a:r>
            <a:r>
              <a:rPr dirty="0" spc="-10"/>
              <a:t>)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5673" y="3190875"/>
            <a:ext cx="4604584" cy="22917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049962" y="5788025"/>
            <a:ext cx="47123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Linked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well-developed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95">
                <a:latin typeface="Lucida Sans"/>
                <a:cs typeface="Lucida Sans"/>
              </a:rPr>
              <a:t>2024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Mid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Atlantic</a:t>
            </a:r>
            <a:r>
              <a:rPr dirty="0" sz="1500" spc="-65">
                <a:latin typeface="Lucida Sans"/>
                <a:cs typeface="Lucida Sans"/>
              </a:rPr>
              <a:t> Cold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Pool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46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5544820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65"/>
              <a:t>2024</a:t>
            </a:r>
            <a:r>
              <a:rPr dirty="0" spc="-320"/>
              <a:t> </a:t>
            </a:r>
            <a:r>
              <a:rPr dirty="0" spc="-285"/>
              <a:t>Highlights:</a:t>
            </a:r>
            <a:r>
              <a:rPr dirty="0" spc="-315"/>
              <a:t> </a:t>
            </a:r>
            <a:r>
              <a:rPr dirty="0" spc="-260"/>
              <a:t>generally</a:t>
            </a:r>
            <a:r>
              <a:rPr dirty="0" spc="-320"/>
              <a:t> </a:t>
            </a:r>
            <a:r>
              <a:rPr dirty="0" spc="-254"/>
              <a:t>cooler,</a:t>
            </a:r>
            <a:r>
              <a:rPr dirty="0" spc="-315"/>
              <a:t> </a:t>
            </a:r>
            <a:r>
              <a:rPr dirty="0" spc="-240"/>
              <a:t>fresher</a:t>
            </a:r>
            <a:r>
              <a:rPr dirty="0" spc="-320"/>
              <a:t> </a:t>
            </a:r>
            <a:r>
              <a:rPr dirty="0" spc="-254"/>
              <a:t>Northeast</a:t>
            </a:r>
            <a:r>
              <a:rPr dirty="0" spc="-315"/>
              <a:t> </a:t>
            </a:r>
            <a:r>
              <a:rPr dirty="0" spc="-160"/>
              <a:t>Shelf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344716"/>
            <a:ext cx="1535430" cy="351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65"/>
              <a:t>2024</a:t>
            </a:r>
            <a:r>
              <a:rPr dirty="0" spc="-350"/>
              <a:t> </a:t>
            </a:r>
            <a:r>
              <a:rPr dirty="0" spc="-295"/>
              <a:t>Highlights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115" y="885825"/>
            <a:ext cx="4551234" cy="369328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9300" y="5073650"/>
            <a:ext cx="4704080" cy="70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0">
                <a:latin typeface="Lucida Sans"/>
                <a:cs typeface="Lucida Sans"/>
              </a:rPr>
              <a:t>Extreme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observation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ocean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acidification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risk</a:t>
            </a:r>
            <a:r>
              <a:rPr dirty="0" sz="1500" spc="-50">
                <a:latin typeface="Lucida Sans"/>
                <a:cs typeface="Lucida Sans"/>
              </a:rPr>
              <a:t> off </a:t>
            </a:r>
            <a:r>
              <a:rPr dirty="0" sz="1500" spc="-25">
                <a:latin typeface="Lucida Sans"/>
                <a:cs typeface="Lucida Sans"/>
              </a:rPr>
              <a:t>NJ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30">
                <a:latin typeface="Lucida Sans"/>
                <a:cs typeface="Lucida Sans"/>
              </a:rPr>
              <a:t>Multiple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summer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upwelling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events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off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NJ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923925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1176337"/>
            <a:ext cx="76200" cy="762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1690687"/>
            <a:ext cx="76200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2462212"/>
            <a:ext cx="76200" cy="76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2719387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3238500"/>
            <a:ext cx="66675" cy="666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3495675"/>
            <a:ext cx="66675" cy="666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3752850"/>
            <a:ext cx="66675" cy="666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00" y="4010025"/>
            <a:ext cx="66675" cy="6667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049962" y="377825"/>
            <a:ext cx="4646930" cy="3787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Unusual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timing,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location,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abundance: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1725"/>
              </a:spcBef>
            </a:pPr>
            <a:r>
              <a:rPr dirty="0" sz="1500" spc="-30">
                <a:latin typeface="Lucida Sans"/>
                <a:cs typeface="Lucida Sans"/>
              </a:rPr>
              <a:t>Fishery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observations</a:t>
            </a:r>
            <a:endParaRPr sz="1500">
              <a:latin typeface="Lucida Sans"/>
              <a:cs typeface="Lucida Sans"/>
            </a:endParaRPr>
          </a:p>
          <a:p>
            <a:pPr marL="774700" marR="248920">
              <a:lnSpc>
                <a:spcPct val="112500"/>
              </a:lnSpc>
            </a:pPr>
            <a:r>
              <a:rPr dirty="0" sz="1500" spc="-30">
                <a:latin typeface="Lucida Sans"/>
                <a:cs typeface="Lucida Sans"/>
              </a:rPr>
              <a:t>Delayed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migration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longfin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squid,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black </a:t>
            </a:r>
            <a:r>
              <a:rPr dirty="0" sz="1500" spc="-10">
                <a:latin typeface="Lucida Sans"/>
                <a:cs typeface="Lucida Sans"/>
              </a:rPr>
              <a:t>sea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5">
                <a:latin typeface="Lucida Sans"/>
                <a:cs typeface="Lucida Sans"/>
              </a:rPr>
              <a:t>bass,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haddock</a:t>
            </a:r>
            <a:endParaRPr sz="1500">
              <a:latin typeface="Lucida Sans"/>
              <a:cs typeface="Lucida Sans"/>
            </a:endParaRPr>
          </a:p>
          <a:p>
            <a:pPr marL="774700" marR="71120">
              <a:lnSpc>
                <a:spcPct val="112500"/>
              </a:lnSpc>
            </a:pPr>
            <a:r>
              <a:rPr dirty="0" sz="1500" spc="-10">
                <a:latin typeface="Lucida Sans"/>
                <a:cs typeface="Lucida Sans"/>
              </a:rPr>
              <a:t>Unusual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locations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60">
                <a:latin typeface="Lucida Sans"/>
                <a:cs typeface="Lucida Sans"/>
              </a:rPr>
              <a:t>pollock, </a:t>
            </a:r>
            <a:r>
              <a:rPr dirty="0" sz="1500" spc="-35">
                <a:latin typeface="Lucida Sans"/>
                <a:cs typeface="Lucida Sans"/>
              </a:rPr>
              <a:t>bluefin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tuna, </a:t>
            </a:r>
            <a:r>
              <a:rPr dirty="0" sz="1500" spc="-45">
                <a:latin typeface="Lucida Sans"/>
                <a:cs typeface="Lucida Sans"/>
              </a:rPr>
              <a:t>Atlantic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mackerel,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longfin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squid,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bluefish,</a:t>
            </a:r>
            <a:r>
              <a:rPr dirty="0" sz="1500" spc="-1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9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bonito</a:t>
            </a:r>
            <a:endParaRPr sz="1500">
              <a:latin typeface="Lucida Sans"/>
              <a:cs typeface="Lucida Sans"/>
            </a:endParaRPr>
          </a:p>
          <a:p>
            <a:pPr marL="774700" marR="62230">
              <a:lnSpc>
                <a:spcPct val="112500"/>
              </a:lnSpc>
            </a:pPr>
            <a:r>
              <a:rPr dirty="0" sz="1500" spc="-30">
                <a:latin typeface="Lucida Sans"/>
                <a:cs typeface="Lucida Sans"/>
              </a:rPr>
              <a:t>Local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abundance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Atlantic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mackerel </a:t>
            </a:r>
            <a:r>
              <a:rPr dirty="0" sz="1500" spc="-25">
                <a:latin typeface="Lucida Sans"/>
                <a:cs typeface="Lucida Sans"/>
              </a:rPr>
              <a:t>Record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catches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of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red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drum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Chesapeake </a:t>
            </a:r>
            <a:r>
              <a:rPr dirty="0" sz="1500" spc="-25">
                <a:latin typeface="Lucida Sans"/>
                <a:cs typeface="Lucida Sans"/>
              </a:rPr>
              <a:t>Bay</a:t>
            </a:r>
            <a:endParaRPr sz="1500">
              <a:latin typeface="Lucida Sans"/>
              <a:cs typeface="Lucida Sans"/>
            </a:endParaRPr>
          </a:p>
          <a:p>
            <a:pPr marL="393700" marR="5080">
              <a:lnSpc>
                <a:spcPct val="112500"/>
              </a:lnSpc>
            </a:pPr>
            <a:r>
              <a:rPr dirty="0" sz="1500" spc="-20">
                <a:latin typeface="Lucida Sans"/>
                <a:cs typeface="Lucida Sans"/>
              </a:rPr>
              <a:t>Good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scallop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recruitment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Nantucket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lightship Arctic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copepods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45">
                <a:latin typeface="Lucida Sans"/>
                <a:cs typeface="Lucida Sans"/>
              </a:rPr>
              <a:t>in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GOM</a:t>
            </a:r>
            <a:endParaRPr sz="1500">
              <a:latin typeface="Lucida Sans"/>
              <a:cs typeface="Lucida Sans"/>
            </a:endParaRPr>
          </a:p>
          <a:p>
            <a:pPr marL="393700" marR="1664970">
              <a:lnSpc>
                <a:spcPct val="112500"/>
              </a:lnSpc>
            </a:pPr>
            <a:r>
              <a:rPr dirty="0" sz="1500" spc="-40">
                <a:latin typeface="Lucida Sans"/>
                <a:cs typeface="Lucida Sans"/>
              </a:rPr>
              <a:t>Cocolithophore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bloom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off</a:t>
            </a:r>
            <a:r>
              <a:rPr dirty="0" sz="1500" spc="-4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NY </a:t>
            </a:r>
            <a:r>
              <a:rPr dirty="0" sz="1500" spc="-30">
                <a:latin typeface="Lucida Sans"/>
                <a:cs typeface="Lucida Sans"/>
              </a:rPr>
              <a:t>Large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whale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aggregations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1975" y="4362450"/>
            <a:ext cx="2581274" cy="1857374"/>
          </a:xfrm>
          <a:prstGeom prst="rect">
            <a:avLst/>
          </a:prstGeom>
        </p:spPr>
      </p:pic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46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0" y="5314950"/>
            <a:ext cx="3333749" cy="11715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74302" y="859408"/>
            <a:ext cx="2357755" cy="482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82955">
              <a:lnSpc>
                <a:spcPct val="118400"/>
              </a:lnSpc>
              <a:spcBef>
                <a:spcPts val="95"/>
              </a:spcBef>
            </a:pPr>
            <a:r>
              <a:rPr dirty="0" sz="950" spc="-10">
                <a:latin typeface="Lucida Sans"/>
                <a:cs typeface="Lucida Sans"/>
              </a:rPr>
              <a:t>Andrew</a:t>
            </a:r>
            <a:r>
              <a:rPr dirty="0" sz="950" spc="-25">
                <a:latin typeface="Lucida Sans"/>
                <a:cs typeface="Lucida Sans"/>
              </a:rPr>
              <a:t> Applegate </a:t>
            </a:r>
            <a:r>
              <a:rPr dirty="0" sz="950" spc="-10">
                <a:latin typeface="Lucida Sans"/>
                <a:cs typeface="Lucida Sans"/>
              </a:rPr>
              <a:t>(NEFMC) </a:t>
            </a:r>
            <a:r>
              <a:rPr dirty="0" sz="950" spc="-20">
                <a:latin typeface="Lucida Sans"/>
                <a:cs typeface="Lucida Sans"/>
              </a:rPr>
              <a:t>Kimberly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Bastille</a:t>
            </a:r>
            <a:endParaRPr sz="950">
              <a:latin typeface="Lucida Sans"/>
              <a:cs typeface="Lucida Sans"/>
            </a:endParaRPr>
          </a:p>
          <a:p>
            <a:pPr marL="12700" marR="784860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Aaron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Beaver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(Anchor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QEA)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Andy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Beet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>
                <a:latin typeface="Lucida Sans"/>
                <a:cs typeface="Lucida Sans"/>
              </a:rPr>
              <a:t>Brandon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Beltz</a:t>
            </a:r>
            <a:endParaRPr sz="950">
              <a:latin typeface="Lucida Sans"/>
              <a:cs typeface="Lucida Sans"/>
            </a:endParaRPr>
          </a:p>
          <a:p>
            <a:pPr marL="12700" marR="116839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Ruth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Boettcher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35">
                <a:latin typeface="Lucida Sans"/>
                <a:cs typeface="Lucida Sans"/>
              </a:rPr>
              <a:t>(Virginia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Department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of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Game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and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Inland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Fisheries)</a:t>
            </a:r>
            <a:endParaRPr sz="950">
              <a:latin typeface="Lucida Sans"/>
              <a:cs typeface="Lucida Sans"/>
            </a:endParaRPr>
          </a:p>
          <a:p>
            <a:pPr marL="12700" marR="5080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Mandy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Bromilow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(NOAA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Chesapeake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Bay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Office)</a:t>
            </a:r>
            <a:endParaRPr sz="950">
              <a:latin typeface="Lucida Sans"/>
              <a:cs typeface="Lucida Sans"/>
            </a:endParaRPr>
          </a:p>
          <a:p>
            <a:pPr marL="12700" marR="1007110">
              <a:lnSpc>
                <a:spcPct val="118400"/>
              </a:lnSpc>
              <a:spcBef>
                <a:spcPts val="5"/>
              </a:spcBef>
            </a:pPr>
            <a:r>
              <a:rPr dirty="0" sz="950" spc="-20">
                <a:latin typeface="Lucida Sans"/>
                <a:cs typeface="Lucida Sans"/>
              </a:rPr>
              <a:t>Joseph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Caracappa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Samuel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30">
                <a:latin typeface="Lucida Sans"/>
                <a:cs typeface="Lucida Sans"/>
              </a:rPr>
              <a:t>Chavez-</a:t>
            </a:r>
            <a:r>
              <a:rPr dirty="0" sz="950" spc="-20">
                <a:latin typeface="Lucida Sans"/>
                <a:cs typeface="Lucida Sans"/>
              </a:rPr>
              <a:t>Rosales</a:t>
            </a:r>
            <a:endParaRPr sz="950">
              <a:latin typeface="Lucida Sans"/>
              <a:cs typeface="Lucida Sans"/>
            </a:endParaRPr>
          </a:p>
          <a:p>
            <a:pPr marL="12700" marR="122555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Baoshan</a:t>
            </a:r>
            <a:r>
              <a:rPr dirty="0" sz="950" spc="-5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Chen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(Stony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Brook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University)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Zhuomin</a:t>
            </a:r>
            <a:r>
              <a:rPr dirty="0" sz="950" spc="-6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Chen</a:t>
            </a:r>
            <a:r>
              <a:rPr dirty="0" sz="950" spc="-6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(UConn)</a:t>
            </a:r>
            <a:endParaRPr sz="950">
              <a:latin typeface="Lucida Sans"/>
              <a:cs typeface="Lucida Sans"/>
            </a:endParaRPr>
          </a:p>
          <a:p>
            <a:pPr marL="12700" marR="1066800">
              <a:lnSpc>
                <a:spcPct val="118400"/>
              </a:lnSpc>
            </a:pPr>
            <a:r>
              <a:rPr dirty="0" sz="950" spc="-30">
                <a:latin typeface="Lucida Sans"/>
                <a:cs typeface="Lucida Sans"/>
              </a:rPr>
              <a:t>Doug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Christel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(GARFO)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Patricia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Clay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950" spc="-20">
                <a:latin typeface="Lucida Sans"/>
                <a:cs typeface="Lucida Sans"/>
              </a:rPr>
              <a:t>Lisa</a:t>
            </a:r>
            <a:r>
              <a:rPr dirty="0" sz="950" spc="-5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Colburn</a:t>
            </a:r>
            <a:endParaRPr sz="950">
              <a:latin typeface="Lucida Sans"/>
              <a:cs typeface="Lucida Sans"/>
            </a:endParaRPr>
          </a:p>
          <a:p>
            <a:pPr marL="12700" marR="278765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Jennifer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Cudney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(NMFS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Atlantic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HMS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Management</a:t>
            </a:r>
            <a:r>
              <a:rPr dirty="0" sz="950" spc="-6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Division)</a:t>
            </a:r>
            <a:endParaRPr sz="950">
              <a:latin typeface="Lucida Sans"/>
              <a:cs typeface="Lucida Sans"/>
            </a:endParaRPr>
          </a:p>
          <a:p>
            <a:pPr marL="12700" marR="471170">
              <a:lnSpc>
                <a:spcPct val="118400"/>
              </a:lnSpc>
            </a:pPr>
            <a:r>
              <a:rPr dirty="0" sz="950" spc="-25">
                <a:latin typeface="Lucida Sans"/>
                <a:cs typeface="Lucida Sans"/>
              </a:rPr>
              <a:t>Tobey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Curtis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(NMFS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Atlantic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HMS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Management</a:t>
            </a:r>
            <a:r>
              <a:rPr dirty="0" sz="950" spc="-6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Division)</a:t>
            </a:r>
            <a:endParaRPr sz="950">
              <a:latin typeface="Lucida Sans"/>
              <a:cs typeface="Lucida Sans"/>
            </a:endParaRPr>
          </a:p>
          <a:p>
            <a:pPr marL="12700" marR="887094">
              <a:lnSpc>
                <a:spcPct val="118400"/>
              </a:lnSpc>
            </a:pPr>
            <a:r>
              <a:rPr dirty="0" sz="950" spc="-20">
                <a:latin typeface="Lucida Sans"/>
                <a:cs typeface="Lucida Sans"/>
              </a:rPr>
              <a:t>Art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Degaetano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(Cornell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U)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Geret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DePiper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>
                <a:latin typeface="Lucida Sans"/>
                <a:cs typeface="Lucida Sans"/>
              </a:rPr>
              <a:t>Bart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DiFiore</a:t>
            </a:r>
            <a:r>
              <a:rPr dirty="0" sz="950" spc="-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(GMRI)</a:t>
            </a:r>
            <a:endParaRPr sz="950">
              <a:latin typeface="Lucida Sans"/>
              <a:cs typeface="Lucida Sans"/>
            </a:endParaRPr>
          </a:p>
          <a:p>
            <a:pPr marL="12700" marR="411480">
              <a:lnSpc>
                <a:spcPct val="118400"/>
              </a:lnSpc>
            </a:pPr>
            <a:r>
              <a:rPr dirty="0" sz="950" spc="-20">
                <a:latin typeface="Lucida Sans"/>
                <a:cs typeface="Lucida Sans"/>
              </a:rPr>
              <a:t>Emily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Farr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(NMFS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Office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Habitat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Conservation)</a:t>
            </a:r>
            <a:endParaRPr sz="950">
              <a:latin typeface="Lucida Sans"/>
              <a:cs typeface="Lucida Sans"/>
            </a:endParaRPr>
          </a:p>
          <a:p>
            <a:pPr marL="12700" marR="1402080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Michael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Fogarty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Paula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Fratantoni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Kevin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Friedland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46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274615" y="859408"/>
            <a:ext cx="2052955" cy="1911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35965">
              <a:lnSpc>
                <a:spcPct val="118400"/>
              </a:lnSpc>
              <a:spcBef>
                <a:spcPts val="95"/>
              </a:spcBef>
            </a:pPr>
            <a:r>
              <a:rPr dirty="0" sz="950">
                <a:latin typeface="Lucida Sans"/>
                <a:cs typeface="Lucida Sans"/>
              </a:rPr>
              <a:t>Marjy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Friedrichs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(VIMS) </a:t>
            </a:r>
            <a:r>
              <a:rPr dirty="0" sz="950">
                <a:latin typeface="Lucida Sans"/>
                <a:cs typeface="Lucida Sans"/>
              </a:rPr>
              <a:t>Sarah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Gaichas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>
                <a:latin typeface="Lucida Sans"/>
                <a:cs typeface="Lucida Sans"/>
              </a:rPr>
              <a:t>Ben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Galuardi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(GAFRO)</a:t>
            </a:r>
            <a:endParaRPr sz="950">
              <a:latin typeface="Lucida Sans"/>
              <a:cs typeface="Lucida Sans"/>
            </a:endParaRPr>
          </a:p>
          <a:p>
            <a:pPr marL="12700" marR="5080">
              <a:lnSpc>
                <a:spcPct val="118400"/>
              </a:lnSpc>
            </a:pPr>
            <a:r>
              <a:rPr dirty="0" sz="950" spc="-35">
                <a:latin typeface="Lucida Sans"/>
                <a:cs typeface="Lucida Sans"/>
              </a:rPr>
              <a:t>Avijit</a:t>
            </a:r>
            <a:r>
              <a:rPr dirty="0" sz="95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Gangopadhyay</a:t>
            </a:r>
            <a:r>
              <a:rPr dirty="0" sz="950" spc="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(SMAST</a:t>
            </a:r>
            <a:r>
              <a:rPr dirty="0" sz="950" spc="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UMass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Dartmouth)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 spc="-20">
                <a:latin typeface="Lucida Sans"/>
                <a:cs typeface="Lucida Sans"/>
              </a:rPr>
              <a:t>James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Gartland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(VIMS)</a:t>
            </a:r>
            <a:endParaRPr sz="950">
              <a:latin typeface="Lucida Sans"/>
              <a:cs typeface="Lucida Sans"/>
            </a:endParaRPr>
          </a:p>
          <a:p>
            <a:pPr marL="12700" marR="276860">
              <a:lnSpc>
                <a:spcPct val="118400"/>
              </a:lnSpc>
            </a:pPr>
            <a:r>
              <a:rPr dirty="0" sz="950" spc="-20">
                <a:latin typeface="Lucida Sans"/>
                <a:cs typeface="Lucida Sans"/>
              </a:rPr>
              <a:t>Lori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Garzio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(Rutgers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University)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Glen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Gawarkiewicz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(WHOI)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Laura</a:t>
            </a:r>
            <a:r>
              <a:rPr dirty="0" sz="950" spc="-6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Gruenburg</a:t>
            </a:r>
            <a:endParaRPr sz="950">
              <a:latin typeface="Lucida Sans"/>
              <a:cs typeface="Lucida Sans"/>
            </a:endParaRPr>
          </a:p>
          <a:p>
            <a:pPr marL="12700" marR="1203325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Sean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Hardison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Dvora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Hart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74615" y="2916808"/>
            <a:ext cx="2291080" cy="2768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41450">
              <a:lnSpc>
                <a:spcPct val="118400"/>
              </a:lnSpc>
              <a:spcBef>
                <a:spcPts val="95"/>
              </a:spcBef>
            </a:pPr>
            <a:r>
              <a:rPr dirty="0" sz="950" spc="-10">
                <a:latin typeface="Lucida Sans"/>
                <a:cs typeface="Lucida Sans"/>
              </a:rPr>
              <a:t>Division)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Kimberly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Hyde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John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Kocik</a:t>
            </a:r>
            <a:endParaRPr sz="950">
              <a:latin typeface="Lucida Sans"/>
              <a:cs typeface="Lucida Sans"/>
            </a:endParaRPr>
          </a:p>
          <a:p>
            <a:pPr marL="12700" marR="5080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Steve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Kress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(National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Audubon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30">
                <a:latin typeface="Lucida Sans"/>
                <a:cs typeface="Lucida Sans"/>
              </a:rPr>
              <a:t>Society’s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Seabird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Restoration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Program)</a:t>
            </a:r>
            <a:endParaRPr sz="950">
              <a:latin typeface="Lucida Sans"/>
              <a:cs typeface="Lucida Sans"/>
            </a:endParaRPr>
          </a:p>
          <a:p>
            <a:pPr marL="12700" marR="601345">
              <a:lnSpc>
                <a:spcPct val="118400"/>
              </a:lnSpc>
            </a:pPr>
            <a:r>
              <a:rPr dirty="0" sz="950" spc="-30">
                <a:latin typeface="Lucida Sans"/>
                <a:cs typeface="Lucida Sans"/>
              </a:rPr>
              <a:t>Young-</a:t>
            </a:r>
            <a:r>
              <a:rPr dirty="0" sz="950">
                <a:latin typeface="Lucida Sans"/>
                <a:cs typeface="Lucida Sans"/>
              </a:rPr>
              <a:t>Oh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Kwon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(Woods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Hole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Oceanographic</a:t>
            </a:r>
            <a:r>
              <a:rPr dirty="0" sz="950" spc="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Institution)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Scott</a:t>
            </a:r>
            <a:r>
              <a:rPr dirty="0" sz="950" spc="-6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Large</a:t>
            </a:r>
            <a:endParaRPr sz="950">
              <a:latin typeface="Lucida Sans"/>
              <a:cs typeface="Lucida Sans"/>
            </a:endParaRPr>
          </a:p>
          <a:p>
            <a:pPr marL="12700" marR="779145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Gabe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Larouche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(Cornell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U)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Daniel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Linden</a:t>
            </a:r>
            <a:endParaRPr sz="950">
              <a:latin typeface="Lucida Sans"/>
              <a:cs typeface="Lucida Sans"/>
            </a:endParaRPr>
          </a:p>
          <a:p>
            <a:pPr marL="12700" marR="1275080">
              <a:lnSpc>
                <a:spcPct val="118400"/>
              </a:lnSpc>
              <a:spcBef>
                <a:spcPts val="5"/>
              </a:spcBef>
            </a:pPr>
            <a:r>
              <a:rPr dirty="0" sz="950" spc="-10">
                <a:latin typeface="Lucida Sans"/>
                <a:cs typeface="Lucida Sans"/>
              </a:rPr>
              <a:t>Andrew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Lipsky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Sean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Lucey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(RWE)</a:t>
            </a:r>
            <a:endParaRPr sz="950">
              <a:latin typeface="Lucida Sans"/>
              <a:cs typeface="Lucida Sans"/>
            </a:endParaRPr>
          </a:p>
          <a:p>
            <a:pPr marL="12700" marR="53975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Don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Lyons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(National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Audubon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30">
                <a:latin typeface="Lucida Sans"/>
                <a:cs typeface="Lucida Sans"/>
              </a:rPr>
              <a:t>Society’s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Seabird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Restoration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Program)</a:t>
            </a:r>
            <a:endParaRPr sz="950">
              <a:latin typeface="Lucida Sans"/>
              <a:cs typeface="Lucida Sans"/>
            </a:endParaRPr>
          </a:p>
          <a:p>
            <a:pPr marL="12700" marR="1489710">
              <a:lnSpc>
                <a:spcPct val="118400"/>
              </a:lnSpc>
            </a:pPr>
            <a:r>
              <a:rPr dirty="0" sz="950" spc="-30">
                <a:latin typeface="Lucida Sans"/>
                <a:cs typeface="Lucida Sans"/>
              </a:rPr>
              <a:t>Chris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Melrose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Anna</a:t>
            </a:r>
            <a:r>
              <a:rPr dirty="0" sz="950" spc="-6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Mercer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74927" y="859408"/>
            <a:ext cx="1570990" cy="1911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84200">
              <a:lnSpc>
                <a:spcPct val="118400"/>
              </a:lnSpc>
              <a:spcBef>
                <a:spcPts val="95"/>
              </a:spcBef>
            </a:pPr>
            <a:r>
              <a:rPr dirty="0" sz="950">
                <a:latin typeface="Lucida Sans"/>
                <a:cs typeface="Lucida Sans"/>
              </a:rPr>
              <a:t>Shannon</a:t>
            </a:r>
            <a:r>
              <a:rPr dirty="0" sz="950" spc="-5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Meseck </a:t>
            </a:r>
            <a:r>
              <a:rPr dirty="0" sz="950" spc="-10">
                <a:latin typeface="Lucida Sans"/>
                <a:cs typeface="Lucida Sans"/>
              </a:rPr>
              <a:t>Ryan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Morse</a:t>
            </a:r>
            <a:endParaRPr sz="950">
              <a:latin typeface="Lucida Sans"/>
              <a:cs typeface="Lucida Sans"/>
            </a:endParaRPr>
          </a:p>
          <a:p>
            <a:pPr marL="12700" marR="57785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Ray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Mroch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(SEFSC)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Brandon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Muffley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(MAFMC)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Robert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Murphy</a:t>
            </a:r>
            <a:endParaRPr sz="950">
              <a:latin typeface="Lucida Sans"/>
              <a:cs typeface="Lucida Sans"/>
            </a:endParaRPr>
          </a:p>
          <a:p>
            <a:pPr marL="12700" marR="602615">
              <a:lnSpc>
                <a:spcPct val="118400"/>
              </a:lnSpc>
            </a:pPr>
            <a:r>
              <a:rPr dirty="0" sz="950" spc="-20">
                <a:latin typeface="Lucida Sans"/>
                <a:cs typeface="Lucida Sans"/>
              </a:rPr>
              <a:t>Kimberly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Murray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NEFSC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staff</a:t>
            </a:r>
            <a:endParaRPr sz="950">
              <a:latin typeface="Lucida Sans"/>
              <a:cs typeface="Lucida Sans"/>
            </a:endParaRPr>
          </a:p>
          <a:p>
            <a:pPr marL="12700" marR="5080">
              <a:lnSpc>
                <a:spcPct val="118400"/>
              </a:lnSpc>
            </a:pPr>
            <a:r>
              <a:rPr dirty="0" sz="950" spc="-20">
                <a:latin typeface="Lucida Sans"/>
                <a:cs typeface="Lucida Sans"/>
              </a:rPr>
              <a:t>David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Moe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Nelson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(NCCOS)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30">
                <a:latin typeface="Lucida Sans"/>
                <a:cs typeface="Lucida Sans"/>
              </a:rPr>
              <a:t>Chris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Orphanides</a:t>
            </a:r>
            <a:endParaRPr sz="950">
              <a:latin typeface="Lucida Sans"/>
              <a:cs typeface="Lucida Sans"/>
            </a:endParaRPr>
          </a:p>
          <a:p>
            <a:pPr marL="12700" marR="819150">
              <a:lnSpc>
                <a:spcPct val="118400"/>
              </a:lnSpc>
              <a:spcBef>
                <a:spcPts val="5"/>
              </a:spcBef>
            </a:pPr>
            <a:r>
              <a:rPr dirty="0" sz="950" spc="-20">
                <a:latin typeface="Lucida Sans"/>
                <a:cs typeface="Lucida Sans"/>
              </a:rPr>
              <a:t>Richard</a:t>
            </a:r>
            <a:r>
              <a:rPr dirty="0" sz="95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Pace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Debi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Palka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74615" y="2770504"/>
            <a:ext cx="4184015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spc="-40">
                <a:latin typeface="Lucida Sans"/>
                <a:cs typeface="Lucida Sans"/>
              </a:rPr>
              <a:t>Cliff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Hutt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(NMFS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Atlantic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HMS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Management</a:t>
            </a:r>
            <a:r>
              <a:rPr dirty="0" sz="950" spc="185">
                <a:latin typeface="Lucida Sans"/>
                <a:cs typeface="Lucida Sans"/>
              </a:rPr>
              <a:t> </a:t>
            </a:r>
            <a:r>
              <a:rPr dirty="0" sz="950" spc="-30">
                <a:latin typeface="Lucida Sans"/>
                <a:cs typeface="Lucida Sans"/>
              </a:rPr>
              <a:t>Tom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Parham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(Maryland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DNR)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74927" y="2916808"/>
            <a:ext cx="2364105" cy="2082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95"/>
              </a:spcBef>
            </a:pPr>
            <a:r>
              <a:rPr dirty="0" sz="950" spc="-60">
                <a:latin typeface="Lucida Sans"/>
                <a:cs typeface="Lucida Sans"/>
              </a:rPr>
              <a:t>CJ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Pellerin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(NOAA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Chesapeake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Bay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Office)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Charles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Perretti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 spc="-25">
                <a:latin typeface="Lucida Sans"/>
                <a:cs typeface="Lucida Sans"/>
              </a:rPr>
              <a:t>Kristin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Precoda</a:t>
            </a:r>
            <a:endParaRPr sz="950">
              <a:latin typeface="Lucida Sans"/>
              <a:cs typeface="Lucida Sans"/>
            </a:endParaRPr>
          </a:p>
          <a:p>
            <a:pPr marL="12700" marR="229870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Grace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Roskar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(NMFS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Office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Habitat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Conservation)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 spc="-20">
                <a:latin typeface="Lucida Sans"/>
                <a:cs typeface="Lucida Sans"/>
              </a:rPr>
              <a:t>Jeffrey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Runge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(U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Maine)</a:t>
            </a:r>
            <a:endParaRPr sz="950">
              <a:latin typeface="Lucida Sans"/>
              <a:cs typeface="Lucida Sans"/>
            </a:endParaRPr>
          </a:p>
          <a:p>
            <a:pPr marL="12700" marR="563245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Grace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Saba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(Rutgers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University)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Vincent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Saba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950">
                <a:latin typeface="Lucida Sans"/>
                <a:cs typeface="Lucida Sans"/>
              </a:rPr>
              <a:t>Sarah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Salois</a:t>
            </a:r>
            <a:endParaRPr sz="950">
              <a:latin typeface="Lucida Sans"/>
              <a:cs typeface="Lucida Sans"/>
            </a:endParaRPr>
          </a:p>
          <a:p>
            <a:pPr marL="12700" marR="923290">
              <a:lnSpc>
                <a:spcPct val="118400"/>
              </a:lnSpc>
            </a:pPr>
            <a:r>
              <a:rPr dirty="0" sz="950" spc="-30">
                <a:latin typeface="Lucida Sans"/>
                <a:cs typeface="Lucida Sans"/>
              </a:rPr>
              <a:t>Chris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Schillaci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(GARFO)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Amy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Schueller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(SEFSC)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Teresa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Schwemmer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(URI)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75240" y="859408"/>
            <a:ext cx="2413635" cy="414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35735">
              <a:lnSpc>
                <a:spcPct val="118400"/>
              </a:lnSpc>
              <a:spcBef>
                <a:spcPts val="95"/>
              </a:spcBef>
            </a:pPr>
            <a:r>
              <a:rPr dirty="0" sz="950" spc="-25">
                <a:latin typeface="Lucida Sans"/>
                <a:cs typeface="Lucida Sans"/>
              </a:rPr>
              <a:t>Tarsila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Seara </a:t>
            </a:r>
            <a:r>
              <a:rPr dirty="0" sz="950">
                <a:latin typeface="Lucida Sans"/>
                <a:cs typeface="Lucida Sans"/>
              </a:rPr>
              <a:t>Dave</a:t>
            </a:r>
            <a:r>
              <a:rPr dirty="0" sz="950" spc="-7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Secor</a:t>
            </a:r>
            <a:r>
              <a:rPr dirty="0" sz="950" spc="-7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(CBL)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Emily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Slesinger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Angela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Silva</a:t>
            </a:r>
            <a:endParaRPr sz="950">
              <a:latin typeface="Lucida Sans"/>
              <a:cs typeface="Lucida Sans"/>
            </a:endParaRPr>
          </a:p>
          <a:p>
            <a:pPr marL="12700" marR="616585">
              <a:lnSpc>
                <a:spcPct val="118400"/>
              </a:lnSpc>
            </a:pPr>
            <a:r>
              <a:rPr dirty="0" sz="950" spc="-10">
                <a:latin typeface="Lucida Sans"/>
                <a:cs typeface="Lucida Sans"/>
              </a:rPr>
              <a:t>Adrienne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Silver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(UMass/SMAST)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Talya</a:t>
            </a:r>
            <a:r>
              <a:rPr dirty="0" sz="950" spc="-5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tenBrink</a:t>
            </a:r>
            <a:r>
              <a:rPr dirty="0" sz="950" spc="-6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(GARFO)</a:t>
            </a:r>
            <a:endParaRPr sz="950">
              <a:latin typeface="Lucida Sans"/>
              <a:cs typeface="Lucida Sans"/>
            </a:endParaRPr>
          </a:p>
          <a:p>
            <a:pPr marL="12700" marR="1288415">
              <a:lnSpc>
                <a:spcPct val="118400"/>
              </a:lnSpc>
            </a:pPr>
            <a:r>
              <a:rPr dirty="0" sz="950" spc="-35">
                <a:latin typeface="Lucida Sans"/>
                <a:cs typeface="Lucida Sans"/>
              </a:rPr>
              <a:t>Abigail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Tyrell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Rebecca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Van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Hoeck</a:t>
            </a:r>
            <a:endParaRPr sz="950">
              <a:latin typeface="Lucida Sans"/>
              <a:cs typeface="Lucida Sans"/>
            </a:endParaRPr>
          </a:p>
          <a:p>
            <a:pPr marL="12700" marR="5080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Bruce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40">
                <a:latin typeface="Lucida Sans"/>
                <a:cs typeface="Lucida Sans"/>
              </a:rPr>
              <a:t>Vogt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(NOAA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Chesapeake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Bay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Office)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Ron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35">
                <a:latin typeface="Lucida Sans"/>
                <a:cs typeface="Lucida Sans"/>
              </a:rPr>
              <a:t>Vogel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(University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</a:t>
            </a:r>
            <a:r>
              <a:rPr dirty="0" sz="950" spc="-2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Maryland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Cooperative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Institute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for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Satellite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Earth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System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Studies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and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NOAA/NESDIS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Center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for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Satellite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30">
                <a:latin typeface="Lucida Sans"/>
                <a:cs typeface="Lucida Sans"/>
              </a:rPr>
              <a:t>Applications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and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Research)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John</a:t>
            </a:r>
            <a:r>
              <a:rPr dirty="0" sz="950" spc="-4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Walden</a:t>
            </a:r>
            <a:endParaRPr sz="950">
              <a:latin typeface="Lucida Sans"/>
              <a:cs typeface="Lucida Sans"/>
            </a:endParaRPr>
          </a:p>
          <a:p>
            <a:pPr marL="12700" marR="1318895">
              <a:lnSpc>
                <a:spcPct val="118400"/>
              </a:lnSpc>
              <a:spcBef>
                <a:spcPts val="5"/>
              </a:spcBef>
            </a:pPr>
            <a:r>
              <a:rPr dirty="0" sz="950">
                <a:latin typeface="Lucida Sans"/>
                <a:cs typeface="Lucida Sans"/>
              </a:rPr>
              <a:t>Harvey</a:t>
            </a:r>
            <a:r>
              <a:rPr dirty="0" sz="950" spc="-6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Walsh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Sarah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Weisberg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Changhua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Weng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Dave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25">
                <a:latin typeface="Lucida Sans"/>
                <a:cs typeface="Lucida Sans"/>
              </a:rPr>
              <a:t>Wilcox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(VIMS)</a:t>
            </a:r>
            <a:endParaRPr sz="950">
              <a:latin typeface="Lucida Sans"/>
              <a:cs typeface="Lucida Sans"/>
            </a:endParaRPr>
          </a:p>
          <a:p>
            <a:pPr marL="12700" marR="220979">
              <a:lnSpc>
                <a:spcPct val="118400"/>
              </a:lnSpc>
            </a:pPr>
            <a:r>
              <a:rPr dirty="0" sz="950" spc="-25">
                <a:latin typeface="Lucida Sans"/>
                <a:cs typeface="Lucida Sans"/>
              </a:rPr>
              <a:t>Timothy</a:t>
            </a:r>
            <a:r>
              <a:rPr dirty="0" sz="950" spc="-2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White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(Environmental</a:t>
            </a:r>
            <a:r>
              <a:rPr dirty="0" sz="950" spc="-1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Studies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Program</a:t>
            </a:r>
            <a:r>
              <a:rPr dirty="0" sz="950" spc="-7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BOEM)</a:t>
            </a:r>
            <a:endParaRPr sz="950">
              <a:latin typeface="Lucida Sans"/>
              <a:cs typeface="Lucida Sans"/>
            </a:endParaRPr>
          </a:p>
          <a:p>
            <a:pPr marL="12700" marR="194310">
              <a:lnSpc>
                <a:spcPct val="118400"/>
              </a:lnSpc>
            </a:pPr>
            <a:r>
              <a:rPr dirty="0" sz="950">
                <a:latin typeface="Lucida Sans"/>
                <a:cs typeface="Lucida Sans"/>
              </a:rPr>
              <a:t>Sarah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Wilkin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(NMFS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Office</a:t>
            </a:r>
            <a:r>
              <a:rPr dirty="0" sz="950" spc="-35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of</a:t>
            </a:r>
            <a:r>
              <a:rPr dirty="0" sz="950" spc="-3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Protected</a:t>
            </a:r>
            <a:r>
              <a:rPr dirty="0" sz="950" spc="-1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Resources)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950">
                <a:latin typeface="Lucida Sans"/>
                <a:cs typeface="Lucida Sans"/>
              </a:rPr>
              <a:t>Mark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Wuenschel</a:t>
            </a:r>
            <a:endParaRPr sz="95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dirty="0" sz="950" spc="-10">
                <a:latin typeface="Lucida Sans"/>
                <a:cs typeface="Lucida Sans"/>
              </a:rPr>
              <a:t>Qian</a:t>
            </a:r>
            <a:r>
              <a:rPr dirty="0" sz="950" spc="-50">
                <a:latin typeface="Lucida Sans"/>
                <a:cs typeface="Lucida Sans"/>
              </a:rPr>
              <a:t> </a:t>
            </a:r>
            <a:r>
              <a:rPr dirty="0" sz="950" spc="-20">
                <a:latin typeface="Lucida Sans"/>
                <a:cs typeface="Lucida Sans"/>
              </a:rPr>
              <a:t>Zhang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>
                <a:latin typeface="Lucida Sans"/>
                <a:cs typeface="Lucida Sans"/>
              </a:rPr>
              <a:t>(U</a:t>
            </a:r>
            <a:r>
              <a:rPr dirty="0" sz="950" spc="-45">
                <a:latin typeface="Lucida Sans"/>
                <a:cs typeface="Lucida Sans"/>
              </a:rPr>
              <a:t> </a:t>
            </a:r>
            <a:r>
              <a:rPr dirty="0" sz="950" spc="-10">
                <a:latin typeface="Lucida Sans"/>
                <a:cs typeface="Lucida Sans"/>
              </a:rPr>
              <a:t>Maryland)</a:t>
            </a:r>
            <a:endParaRPr sz="95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40"/>
              <a:t>THANK </a:t>
            </a:r>
            <a:r>
              <a:rPr dirty="0" spc="-290"/>
              <a:t>YOU!</a:t>
            </a:r>
            <a:r>
              <a:rPr dirty="0" spc="-335"/>
              <a:t> </a:t>
            </a:r>
            <a:r>
              <a:rPr dirty="0" spc="-254"/>
              <a:t>SOEs</a:t>
            </a:r>
            <a:r>
              <a:rPr dirty="0" spc="-335"/>
              <a:t> </a:t>
            </a:r>
            <a:r>
              <a:rPr dirty="0" spc="-280"/>
              <a:t>made</a:t>
            </a:r>
            <a:r>
              <a:rPr dirty="0" spc="-335"/>
              <a:t> </a:t>
            </a:r>
            <a:r>
              <a:rPr dirty="0" spc="-270"/>
              <a:t>possible</a:t>
            </a:r>
            <a:r>
              <a:rPr dirty="0" spc="-335"/>
              <a:t> </a:t>
            </a:r>
            <a:r>
              <a:rPr dirty="0" spc="-260"/>
              <a:t>by</a:t>
            </a:r>
            <a:r>
              <a:rPr dirty="0" spc="-335"/>
              <a:t> </a:t>
            </a:r>
            <a:r>
              <a:rPr dirty="0" spc="-220"/>
              <a:t>(at</a:t>
            </a:r>
            <a:r>
              <a:rPr dirty="0" spc="-335"/>
              <a:t> </a:t>
            </a:r>
            <a:r>
              <a:rPr dirty="0" spc="-245"/>
              <a:t>least)</a:t>
            </a:r>
            <a:r>
              <a:rPr dirty="0" spc="-335"/>
              <a:t> </a:t>
            </a:r>
            <a:r>
              <a:rPr dirty="0" spc="-345"/>
              <a:t>88</a:t>
            </a:r>
            <a:r>
              <a:rPr dirty="0" spc="-335"/>
              <a:t> </a:t>
            </a:r>
            <a:r>
              <a:rPr dirty="0" spc="-254"/>
              <a:t>contributors</a:t>
            </a:r>
            <a:r>
              <a:rPr dirty="0" spc="-335"/>
              <a:t> </a:t>
            </a:r>
            <a:r>
              <a:rPr dirty="0" spc="-260"/>
              <a:t>from</a:t>
            </a:r>
            <a:r>
              <a:rPr dirty="0" spc="-335"/>
              <a:t> </a:t>
            </a:r>
            <a:r>
              <a:rPr dirty="0" spc="-360"/>
              <a:t>20+</a:t>
            </a:r>
            <a:r>
              <a:rPr dirty="0" spc="-340"/>
              <a:t> </a:t>
            </a:r>
            <a:r>
              <a:rPr dirty="0" spc="-204"/>
              <a:t>institutions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3667125"/>
            <a:ext cx="66675" cy="666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30300" y="3568700"/>
            <a:ext cx="269557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ecodata</a:t>
            </a:r>
            <a:r>
              <a:rPr dirty="0" sz="1500" spc="-9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R</a:t>
            </a:r>
            <a:r>
              <a:rPr dirty="0" sz="1500" spc="-9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package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Indicator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catalog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SOE</a:t>
            </a:r>
            <a:r>
              <a:rPr dirty="0" sz="1500" spc="-5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 spc="-45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Technical</a:t>
            </a:r>
            <a:r>
              <a:rPr dirty="0" sz="1500" spc="-5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 </a:t>
            </a:r>
            <a:r>
              <a:rPr dirty="0" sz="1500" spc="-2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Documentation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4114800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4562475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3667125"/>
            <a:ext cx="66675" cy="66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430962" y="3568700"/>
            <a:ext cx="3234690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SOE</a:t>
            </a:r>
            <a:r>
              <a:rPr dirty="0" sz="1500" spc="-8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 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Reports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on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the</a:t>
            </a:r>
            <a:r>
              <a:rPr dirty="0" sz="1500" spc="-8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 </a:t>
            </a:r>
            <a:r>
              <a:rPr dirty="0" sz="1500" spc="-25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web</a:t>
            </a:r>
            <a:endParaRPr sz="1500">
              <a:latin typeface="Lucida Sans"/>
              <a:cs typeface="Lucida Sans"/>
            </a:endParaRPr>
          </a:p>
          <a:p>
            <a:pPr marL="12700" marR="5080">
              <a:lnSpc>
                <a:spcPct val="118100"/>
              </a:lnSpc>
              <a:spcBef>
                <a:spcPts val="1530"/>
              </a:spcBef>
            </a:pPr>
            <a:r>
              <a:rPr dirty="0" sz="900" spc="-25">
                <a:latin typeface="Lucida Sans"/>
                <a:cs typeface="Lucida Sans"/>
              </a:rPr>
              <a:t>Slides</a:t>
            </a:r>
            <a:r>
              <a:rPr dirty="0" sz="900" spc="-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available</a:t>
            </a:r>
            <a:r>
              <a:rPr dirty="0" sz="900">
                <a:latin typeface="Lucida Sans"/>
                <a:cs typeface="Lucida Sans"/>
              </a:rPr>
              <a:t> at </a:t>
            </a:r>
            <a:r>
              <a:rPr dirty="0" sz="900" spc="-40">
                <a:solidFill>
                  <a:srgbClr val="C20909"/>
                </a:solidFill>
                <a:latin typeface="Lucida Sans"/>
                <a:cs typeface="Lucida Sans"/>
                <a:hlinkClick r:id="rId7"/>
              </a:rPr>
              <a:t>https://noaa-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  <a:hlinkClick r:id="rId7"/>
              </a:rPr>
              <a:t>edab.github.io/presentations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Contact:</a:t>
            </a:r>
            <a:r>
              <a:rPr dirty="0" sz="900" spc="-15">
                <a:latin typeface="Lucida Sans"/>
                <a:cs typeface="Lucida Sans"/>
              </a:rPr>
              <a:t> </a:t>
            </a:r>
            <a:r>
              <a:rPr dirty="0" sz="900" spc="-10">
                <a:solidFill>
                  <a:srgbClr val="C20909"/>
                </a:solidFill>
                <a:latin typeface="Lucida Sans"/>
                <a:cs typeface="Lucida Sans"/>
                <a:hlinkClick r:id="rId8"/>
              </a:rPr>
              <a:t>joseph.caracappa@noaa.gov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305550" y="40862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38100"/>
                </a:moveTo>
                <a:lnTo>
                  <a:pt x="16525" y="38100"/>
                </a:lnTo>
                <a:lnTo>
                  <a:pt x="14097" y="37614"/>
                </a:lnTo>
                <a:lnTo>
                  <a:pt x="0" y="21574"/>
                </a:lnTo>
                <a:lnTo>
                  <a:pt x="0" y="16525"/>
                </a:lnTo>
                <a:lnTo>
                  <a:pt x="16525" y="0"/>
                </a:lnTo>
                <a:lnTo>
                  <a:pt x="21574" y="0"/>
                </a:lnTo>
                <a:lnTo>
                  <a:pt x="38100" y="16525"/>
                </a:lnTo>
                <a:lnTo>
                  <a:pt x="38100" y="19050"/>
                </a:lnTo>
                <a:lnTo>
                  <a:pt x="38100" y="21574"/>
                </a:lnTo>
                <a:lnTo>
                  <a:pt x="24003" y="37614"/>
                </a:lnTo>
                <a:lnTo>
                  <a:pt x="2157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05550" y="42481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38100"/>
                </a:moveTo>
                <a:lnTo>
                  <a:pt x="16525" y="38100"/>
                </a:lnTo>
                <a:lnTo>
                  <a:pt x="14097" y="37614"/>
                </a:lnTo>
                <a:lnTo>
                  <a:pt x="0" y="21574"/>
                </a:lnTo>
                <a:lnTo>
                  <a:pt x="0" y="16525"/>
                </a:lnTo>
                <a:lnTo>
                  <a:pt x="16525" y="0"/>
                </a:lnTo>
                <a:lnTo>
                  <a:pt x="21574" y="0"/>
                </a:lnTo>
                <a:lnTo>
                  <a:pt x="38100" y="16525"/>
                </a:lnTo>
                <a:lnTo>
                  <a:pt x="38100" y="19050"/>
                </a:lnTo>
                <a:lnTo>
                  <a:pt x="38100" y="21574"/>
                </a:lnTo>
                <a:lnTo>
                  <a:pt x="24003" y="37614"/>
                </a:lnTo>
                <a:lnTo>
                  <a:pt x="2157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65"/>
              <a:t>References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pc="-75"/>
              <a:t>46</a:t>
            </a:fld>
            <a:r>
              <a:rPr dirty="0" spc="-50"/>
              <a:t> </a:t>
            </a:r>
            <a:r>
              <a:rPr dirty="0" spc="-150"/>
              <a:t>/</a:t>
            </a:r>
            <a:r>
              <a:rPr dirty="0" spc="-45"/>
              <a:t> </a:t>
            </a:r>
            <a:r>
              <a:rPr dirty="0" spc="-45"/>
              <a:t>49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749300" y="858588"/>
            <a:ext cx="9899650" cy="18249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4305">
              <a:lnSpc>
                <a:spcPct val="118100"/>
              </a:lnSpc>
              <a:spcBef>
                <a:spcPts val="90"/>
              </a:spcBef>
            </a:pPr>
            <a:r>
              <a:rPr dirty="0" sz="900" spc="-10">
                <a:solidFill>
                  <a:srgbClr val="C20909"/>
                </a:solidFill>
                <a:latin typeface="Lucida Sans"/>
                <a:cs typeface="Lucida Sans"/>
              </a:rPr>
              <a:t>DePiper,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35">
                <a:solidFill>
                  <a:srgbClr val="C20909"/>
                </a:solidFill>
                <a:latin typeface="Lucida Sans"/>
                <a:cs typeface="Lucida Sans"/>
              </a:rPr>
              <a:t>G.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S.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>
                <a:solidFill>
                  <a:srgbClr val="C20909"/>
                </a:solidFill>
                <a:latin typeface="Lucida Sans"/>
                <a:cs typeface="Lucida Sans"/>
              </a:rPr>
              <a:t>et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al.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55">
                <a:latin typeface="Lucida Sans"/>
                <a:cs typeface="Lucida Sans"/>
              </a:rPr>
              <a:t>(2017).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"Operationalizing </a:t>
            </a:r>
            <a:r>
              <a:rPr dirty="0" sz="900" spc="-20">
                <a:latin typeface="Lucida Sans"/>
                <a:cs typeface="Lucida Sans"/>
              </a:rPr>
              <a:t>integrated</a:t>
            </a:r>
            <a:r>
              <a:rPr dirty="0" sz="900" spc="-25">
                <a:latin typeface="Lucida Sans"/>
                <a:cs typeface="Lucida Sans"/>
              </a:rPr>
              <a:t> ecosystem assessments </a:t>
            </a:r>
            <a:r>
              <a:rPr dirty="0" sz="900" spc="-20">
                <a:latin typeface="Lucida Sans"/>
                <a:cs typeface="Lucida Sans"/>
              </a:rPr>
              <a:t>within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a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multidisciplinary </a:t>
            </a:r>
            <a:r>
              <a:rPr dirty="0" sz="900" spc="-20">
                <a:latin typeface="Lucida Sans"/>
                <a:cs typeface="Lucida Sans"/>
              </a:rPr>
              <a:t>team: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lessons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learned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from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a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worked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example". </a:t>
            </a:r>
            <a:r>
              <a:rPr dirty="0" sz="900" spc="-20">
                <a:latin typeface="Lucida Sans"/>
                <a:cs typeface="Lucida Sans"/>
              </a:rPr>
              <a:t>En.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In: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 i="1">
                <a:latin typeface="Lucida Sans"/>
                <a:cs typeface="Lucida Sans"/>
              </a:rPr>
              <a:t>ICES</a:t>
            </a:r>
            <a:r>
              <a:rPr dirty="0" sz="900" spc="-25" i="1">
                <a:latin typeface="Lucida Sans"/>
                <a:cs typeface="Lucida Sans"/>
              </a:rPr>
              <a:t> </a:t>
            </a:r>
            <a:r>
              <a:rPr dirty="0" sz="900" spc="-45" i="1">
                <a:latin typeface="Lucida Sans"/>
                <a:cs typeface="Lucida Sans"/>
              </a:rPr>
              <a:t>Journal</a:t>
            </a:r>
            <a:r>
              <a:rPr dirty="0" sz="900" spc="-25" i="1">
                <a:latin typeface="Lucida Sans"/>
                <a:cs typeface="Lucida Sans"/>
              </a:rPr>
              <a:t> </a:t>
            </a:r>
            <a:r>
              <a:rPr dirty="0" sz="900" spc="-10" i="1">
                <a:latin typeface="Lucida Sans"/>
                <a:cs typeface="Lucida Sans"/>
              </a:rPr>
              <a:t>of</a:t>
            </a:r>
            <a:r>
              <a:rPr dirty="0" sz="900" spc="-30" i="1">
                <a:latin typeface="Lucida Sans"/>
                <a:cs typeface="Lucida Sans"/>
              </a:rPr>
              <a:t> </a:t>
            </a:r>
            <a:r>
              <a:rPr dirty="0" sz="900" spc="-10" i="1">
                <a:latin typeface="Lucida Sans"/>
                <a:cs typeface="Lucida Sans"/>
              </a:rPr>
              <a:t>Marine</a:t>
            </a:r>
            <a:r>
              <a:rPr dirty="0" sz="900" spc="-10" i="1">
                <a:latin typeface="Lucida Sans"/>
                <a:cs typeface="Lucida Sans"/>
              </a:rPr>
              <a:t> Science</a:t>
            </a:r>
            <a:r>
              <a:rPr dirty="0" sz="900" spc="15" i="1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74.8,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pp.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60">
                <a:latin typeface="Lucida Sans"/>
                <a:cs typeface="Lucida Sans"/>
              </a:rPr>
              <a:t>2076-</a:t>
            </a:r>
            <a:r>
              <a:rPr dirty="0" sz="900" spc="-65">
                <a:latin typeface="Lucida Sans"/>
                <a:cs typeface="Lucida Sans"/>
              </a:rPr>
              <a:t>2086.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ISSN: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60">
                <a:latin typeface="Lucida Sans"/>
                <a:cs typeface="Lucida Sans"/>
              </a:rPr>
              <a:t>1054-</a:t>
            </a:r>
            <a:r>
              <a:rPr dirty="0" sz="900" spc="-65">
                <a:latin typeface="Lucida Sans"/>
                <a:cs typeface="Lucida Sans"/>
              </a:rPr>
              <a:t>3139.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DOI: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60">
                <a:solidFill>
                  <a:srgbClr val="C20909"/>
                </a:solidFill>
                <a:latin typeface="Lucida Sans"/>
                <a:cs typeface="Lucida Sans"/>
                <a:hlinkClick r:id="rId9"/>
              </a:rPr>
              <a:t>10.1093/icesjms/fsx038</a:t>
            </a:r>
            <a:r>
              <a:rPr dirty="0" sz="900" spc="-60">
                <a:latin typeface="Lucida Sans"/>
                <a:cs typeface="Lucida Sans"/>
              </a:rPr>
              <a:t>.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URL: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55">
                <a:solidFill>
                  <a:srgbClr val="C20909"/>
                </a:solidFill>
                <a:latin typeface="Lucida Sans"/>
                <a:cs typeface="Lucida Sans"/>
                <a:hlinkClick r:id="rId10"/>
              </a:rPr>
              <a:t>https://academic.oup.com/icesjms/article/74/8/2076/3094701</a:t>
            </a:r>
            <a:r>
              <a:rPr dirty="0" sz="900" spc="1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(visited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on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Mar.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09,</a:t>
            </a:r>
            <a:r>
              <a:rPr dirty="0" sz="900" spc="1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2018).</a:t>
            </a:r>
            <a:endParaRPr sz="900">
              <a:latin typeface="Lucida Sans"/>
              <a:cs typeface="Lucida Sans"/>
            </a:endParaRPr>
          </a:p>
          <a:p>
            <a:pPr marL="12700" marR="5080">
              <a:lnSpc>
                <a:spcPct val="118100"/>
              </a:lnSpc>
              <a:spcBef>
                <a:spcPts val="900"/>
              </a:spcBef>
            </a:pP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Gaichas, S. </a:t>
            </a:r>
            <a:r>
              <a:rPr dirty="0" sz="900" spc="-55">
                <a:solidFill>
                  <a:srgbClr val="C20909"/>
                </a:solidFill>
                <a:latin typeface="Lucida Sans"/>
                <a:cs typeface="Lucida Sans"/>
              </a:rPr>
              <a:t>K.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>
                <a:solidFill>
                  <a:srgbClr val="C20909"/>
                </a:solidFill>
                <a:latin typeface="Lucida Sans"/>
                <a:cs typeface="Lucida Sans"/>
              </a:rPr>
              <a:t>et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al.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55">
                <a:latin typeface="Lucida Sans"/>
                <a:cs typeface="Lucida Sans"/>
              </a:rPr>
              <a:t>(2018).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"Implementing </a:t>
            </a:r>
            <a:r>
              <a:rPr dirty="0" sz="900" spc="-25">
                <a:latin typeface="Lucida Sans"/>
                <a:cs typeface="Lucida Sans"/>
              </a:rPr>
              <a:t>Ecosystem Approaches</a:t>
            </a:r>
            <a:r>
              <a:rPr dirty="0" sz="900" spc="-20">
                <a:latin typeface="Lucida Sans"/>
                <a:cs typeface="Lucida Sans"/>
              </a:rPr>
              <a:t> to</a:t>
            </a:r>
            <a:r>
              <a:rPr dirty="0" sz="900" spc="-25">
                <a:latin typeface="Lucida Sans"/>
                <a:cs typeface="Lucida Sans"/>
              </a:rPr>
              <a:t> Fishery </a:t>
            </a:r>
            <a:r>
              <a:rPr dirty="0" sz="900" spc="-20">
                <a:latin typeface="Lucida Sans"/>
                <a:cs typeface="Lucida Sans"/>
              </a:rPr>
              <a:t>Management: </a:t>
            </a:r>
            <a:r>
              <a:rPr dirty="0" sz="900" spc="-40">
                <a:latin typeface="Lucida Sans"/>
                <a:cs typeface="Lucida Sans"/>
              </a:rPr>
              <a:t>Risk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Assessment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in </a:t>
            </a:r>
            <a:r>
              <a:rPr dirty="0" sz="900" spc="-10">
                <a:latin typeface="Lucida Sans"/>
                <a:cs typeface="Lucida Sans"/>
              </a:rPr>
              <a:t>the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US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Mid-</a:t>
            </a:r>
            <a:r>
              <a:rPr dirty="0" sz="900" spc="-30">
                <a:latin typeface="Lucida Sans"/>
                <a:cs typeface="Lucida Sans"/>
              </a:rPr>
              <a:t>Atlantic".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In: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5" i="1">
                <a:latin typeface="Lucida Sans"/>
                <a:cs typeface="Lucida Sans"/>
              </a:rPr>
              <a:t>Frontiers in</a:t>
            </a:r>
            <a:r>
              <a:rPr dirty="0" sz="900" spc="-20" i="1">
                <a:latin typeface="Lucida Sans"/>
                <a:cs typeface="Lucida Sans"/>
              </a:rPr>
              <a:t> Marine</a:t>
            </a:r>
            <a:r>
              <a:rPr dirty="0" sz="900" spc="-25" i="1">
                <a:latin typeface="Lucida Sans"/>
                <a:cs typeface="Lucida Sans"/>
              </a:rPr>
              <a:t> </a:t>
            </a:r>
            <a:r>
              <a:rPr dirty="0" sz="900" spc="-10" i="1">
                <a:latin typeface="Lucida Sans"/>
                <a:cs typeface="Lucida Sans"/>
              </a:rPr>
              <a:t>Science</a:t>
            </a:r>
            <a:r>
              <a:rPr dirty="0" sz="900" spc="-15" i="1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5.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ISSN:</a:t>
            </a:r>
            <a:r>
              <a:rPr dirty="0" sz="900" spc="-20">
                <a:latin typeface="Lucida Sans"/>
                <a:cs typeface="Lucida Sans"/>
              </a:rPr>
              <a:t> </a:t>
            </a:r>
            <a:r>
              <a:rPr dirty="0" sz="900" spc="-60">
                <a:latin typeface="Lucida Sans"/>
                <a:cs typeface="Lucida Sans"/>
              </a:rPr>
              <a:t>2296-</a:t>
            </a:r>
            <a:r>
              <a:rPr dirty="0" sz="900" spc="-65">
                <a:latin typeface="Lucida Sans"/>
                <a:cs typeface="Lucida Sans"/>
              </a:rPr>
              <a:t>7745.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DOI: </a:t>
            </a:r>
            <a:r>
              <a:rPr dirty="0" sz="900" spc="-60">
                <a:solidFill>
                  <a:srgbClr val="C20909"/>
                </a:solidFill>
                <a:latin typeface="Lucida Sans"/>
                <a:cs typeface="Lucida Sans"/>
                <a:hlinkClick r:id="rId11"/>
              </a:rPr>
              <a:t>10.3389/fmars.2018.00442</a:t>
            </a:r>
            <a:r>
              <a:rPr dirty="0" sz="900" spc="-60">
                <a:latin typeface="Lucida Sans"/>
                <a:cs typeface="Lucida Sans"/>
              </a:rPr>
              <a:t>.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URL: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45">
                <a:solidFill>
                  <a:srgbClr val="C20909"/>
                </a:solidFill>
                <a:latin typeface="Lucida Sans"/>
                <a:cs typeface="Lucida Sans"/>
                <a:hlinkClick r:id="rId12"/>
              </a:rPr>
              <a:t>https://www.frontiersin.org/articles/10.3389/fmars.2018.00442/abstract</a:t>
            </a:r>
            <a:r>
              <a:rPr dirty="0" sz="900" spc="5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(visited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on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Nov.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20,</a:t>
            </a:r>
            <a:r>
              <a:rPr dirty="0" sz="900" spc="5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2018).</a:t>
            </a:r>
            <a:endParaRPr sz="900">
              <a:latin typeface="Lucida Sans"/>
              <a:cs typeface="Lucida Sans"/>
            </a:endParaRPr>
          </a:p>
          <a:p>
            <a:pPr marL="12700" marR="906144">
              <a:lnSpc>
                <a:spcPct val="118100"/>
              </a:lnSpc>
              <a:spcBef>
                <a:spcPts val="900"/>
              </a:spcBef>
            </a:pPr>
            <a:r>
              <a:rPr dirty="0" sz="900" spc="-35">
                <a:solidFill>
                  <a:srgbClr val="C20909"/>
                </a:solidFill>
                <a:latin typeface="Lucida Sans"/>
                <a:cs typeface="Lucida Sans"/>
              </a:rPr>
              <a:t>Koul, </a:t>
            </a:r>
            <a:r>
              <a:rPr dirty="0" sz="900" spc="-60">
                <a:solidFill>
                  <a:srgbClr val="C20909"/>
                </a:solidFill>
                <a:latin typeface="Lucida Sans"/>
                <a:cs typeface="Lucida Sans"/>
              </a:rPr>
              <a:t>V.</a:t>
            </a:r>
            <a:r>
              <a:rPr dirty="0" sz="900" spc="-3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>
                <a:solidFill>
                  <a:srgbClr val="C20909"/>
                </a:solidFill>
                <a:latin typeface="Lucida Sans"/>
                <a:cs typeface="Lucida Sans"/>
              </a:rPr>
              <a:t>et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 al.</a:t>
            </a:r>
            <a:r>
              <a:rPr dirty="0" sz="900" spc="-3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55">
                <a:latin typeface="Lucida Sans"/>
                <a:cs typeface="Lucida Sans"/>
              </a:rPr>
              <a:t>(2024).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"A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Predicted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Pause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in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the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Rapid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Warming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of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the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Northwest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Atlantic </a:t>
            </a:r>
            <a:r>
              <a:rPr dirty="0" sz="900" spc="-20">
                <a:latin typeface="Lucida Sans"/>
                <a:cs typeface="Lucida Sans"/>
              </a:rPr>
              <a:t>Shelf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in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the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40">
                <a:latin typeface="Lucida Sans"/>
                <a:cs typeface="Lucida Sans"/>
              </a:rPr>
              <a:t>Coming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Decade".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En.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In: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 i="1">
                <a:latin typeface="Lucida Sans"/>
                <a:cs typeface="Lucida Sans"/>
              </a:rPr>
              <a:t>Geophysical</a:t>
            </a:r>
            <a:r>
              <a:rPr dirty="0" sz="900" spc="-30" i="1">
                <a:latin typeface="Lucida Sans"/>
                <a:cs typeface="Lucida Sans"/>
              </a:rPr>
              <a:t> </a:t>
            </a:r>
            <a:r>
              <a:rPr dirty="0" sz="900" spc="-20" i="1">
                <a:latin typeface="Lucida Sans"/>
                <a:cs typeface="Lucida Sans"/>
              </a:rPr>
              <a:t>Research</a:t>
            </a:r>
            <a:r>
              <a:rPr dirty="0" sz="900" spc="-35" i="1">
                <a:latin typeface="Lucida Sans"/>
                <a:cs typeface="Lucida Sans"/>
              </a:rPr>
              <a:t> </a:t>
            </a:r>
            <a:r>
              <a:rPr dirty="0" sz="900" spc="-20" i="1">
                <a:latin typeface="Lucida Sans"/>
                <a:cs typeface="Lucida Sans"/>
              </a:rPr>
              <a:t>Letters</a:t>
            </a:r>
            <a:r>
              <a:rPr dirty="0" sz="900" spc="-30" i="1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51.17.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_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eprint: </a:t>
            </a:r>
            <a:r>
              <a:rPr dirty="0" sz="900" spc="-50">
                <a:solidFill>
                  <a:srgbClr val="C20909"/>
                </a:solidFill>
                <a:latin typeface="Lucida Sans"/>
                <a:cs typeface="Lucida Sans"/>
                <a:hlinkClick r:id="rId13"/>
              </a:rPr>
              <a:t>https://onlinelibrary.wiley.com/doi/pdf/10.1029/2024GL110946</a:t>
            </a:r>
            <a:r>
              <a:rPr dirty="0" sz="900" spc="-50">
                <a:latin typeface="Lucida Sans"/>
                <a:cs typeface="Lucida Sans"/>
              </a:rPr>
              <a:t>,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p.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55">
                <a:latin typeface="Lucida Sans"/>
                <a:cs typeface="Lucida Sans"/>
              </a:rPr>
              <a:t>e2024GL110946.</a:t>
            </a:r>
            <a:r>
              <a:rPr dirty="0" sz="900" spc="5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ISSN: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60">
                <a:latin typeface="Lucida Sans"/>
                <a:cs typeface="Lucida Sans"/>
              </a:rPr>
              <a:t>1944-</a:t>
            </a:r>
            <a:r>
              <a:rPr dirty="0" sz="900" spc="-65">
                <a:latin typeface="Lucida Sans"/>
                <a:cs typeface="Lucida Sans"/>
              </a:rPr>
              <a:t>8007.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DOI:</a:t>
            </a:r>
            <a:r>
              <a:rPr dirty="0" sz="900" spc="55">
                <a:latin typeface="Lucida Sans"/>
                <a:cs typeface="Lucida Sans"/>
              </a:rPr>
              <a:t> </a:t>
            </a:r>
            <a:r>
              <a:rPr dirty="0" sz="900" spc="-65">
                <a:solidFill>
                  <a:srgbClr val="C20909"/>
                </a:solidFill>
                <a:latin typeface="Lucida Sans"/>
                <a:cs typeface="Lucida Sans"/>
                <a:hlinkClick r:id="rId14"/>
              </a:rPr>
              <a:t>10.1029/2024GL110946</a:t>
            </a:r>
            <a:r>
              <a:rPr dirty="0" sz="900" spc="-65">
                <a:latin typeface="Lucida Sans"/>
                <a:cs typeface="Lucida Sans"/>
              </a:rPr>
              <a:t>.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URL: </a:t>
            </a:r>
            <a:r>
              <a:rPr dirty="0" sz="900" spc="-50">
                <a:solidFill>
                  <a:srgbClr val="C20909"/>
                </a:solidFill>
                <a:latin typeface="Lucida Sans"/>
                <a:cs typeface="Lucida Sans"/>
                <a:hlinkClick r:id="rId15"/>
              </a:rPr>
              <a:t>https://onlinelibrary.wiley.com/doi/abs/10.1029/2024GL110946</a:t>
            </a:r>
            <a:r>
              <a:rPr dirty="0" sz="900" spc="5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(visited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on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Feb.</a:t>
            </a:r>
            <a:r>
              <a:rPr dirty="0" sz="900" spc="55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11,</a:t>
            </a:r>
            <a:r>
              <a:rPr dirty="0" sz="900" spc="5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2025).</a:t>
            </a:r>
            <a:endParaRPr sz="900">
              <a:latin typeface="Lucida Sans"/>
              <a:cs typeface="Lucida Sans"/>
            </a:endParaRPr>
          </a:p>
          <a:p>
            <a:pPr marL="12700" marR="2023110">
              <a:lnSpc>
                <a:spcPct val="118100"/>
              </a:lnSpc>
              <a:spcBef>
                <a:spcPts val="900"/>
              </a:spcBef>
            </a:pP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Record,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</a:rPr>
              <a:t>N.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45">
                <a:solidFill>
                  <a:srgbClr val="C20909"/>
                </a:solidFill>
                <a:latin typeface="Lucida Sans"/>
                <a:cs typeface="Lucida Sans"/>
              </a:rPr>
              <a:t>R.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>
                <a:solidFill>
                  <a:srgbClr val="C20909"/>
                </a:solidFill>
                <a:latin typeface="Lucida Sans"/>
                <a:cs typeface="Lucida Sans"/>
              </a:rPr>
              <a:t>et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</a:rPr>
              <a:t> al.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55">
                <a:latin typeface="Lucida Sans"/>
                <a:cs typeface="Lucida Sans"/>
              </a:rPr>
              <a:t>(2024).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"Early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Warning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of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a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Cold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Wave</a:t>
            </a:r>
            <a:r>
              <a:rPr dirty="0" sz="900" spc="-25">
                <a:latin typeface="Lucida Sans"/>
                <a:cs typeface="Lucida Sans"/>
              </a:rPr>
              <a:t> in </a:t>
            </a:r>
            <a:r>
              <a:rPr dirty="0" sz="900" spc="-10">
                <a:latin typeface="Lucida Sans"/>
                <a:cs typeface="Lucida Sans"/>
              </a:rPr>
              <a:t>the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Gulf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of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Maine".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In: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30" i="1">
                <a:latin typeface="Lucida Sans"/>
                <a:cs typeface="Lucida Sans"/>
              </a:rPr>
              <a:t>Oceanography</a:t>
            </a:r>
            <a:r>
              <a:rPr dirty="0" sz="900" spc="-25" i="1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37.3,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pp. </a:t>
            </a:r>
            <a:r>
              <a:rPr dirty="0" sz="900" spc="-40">
                <a:latin typeface="Lucida Sans"/>
                <a:cs typeface="Lucida Sans"/>
              </a:rPr>
              <a:t>6-</a:t>
            </a:r>
            <a:r>
              <a:rPr dirty="0" sz="900" spc="-65">
                <a:latin typeface="Lucida Sans"/>
                <a:cs typeface="Lucida Sans"/>
              </a:rPr>
              <a:t>9.</a:t>
            </a:r>
            <a:r>
              <a:rPr dirty="0" sz="900" spc="-25">
                <a:latin typeface="Lucida Sans"/>
                <a:cs typeface="Lucida Sans"/>
              </a:rPr>
              <a:t> DOI: </a:t>
            </a:r>
            <a:r>
              <a:rPr dirty="0" sz="900" spc="-60">
                <a:solidFill>
                  <a:srgbClr val="C20909"/>
                </a:solidFill>
                <a:latin typeface="Lucida Sans"/>
                <a:cs typeface="Lucida Sans"/>
                <a:hlinkClick r:id="rId16"/>
              </a:rPr>
              <a:t>10.5670/oceanog.2024.506</a:t>
            </a:r>
            <a:r>
              <a:rPr dirty="0" sz="900" spc="-60">
                <a:latin typeface="Lucida Sans"/>
                <a:cs typeface="Lucida Sans"/>
              </a:rPr>
              <a:t>.</a:t>
            </a:r>
            <a:r>
              <a:rPr dirty="0" sz="900" spc="-2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URL: </a:t>
            </a:r>
            <a:r>
              <a:rPr dirty="0" sz="900" spc="-4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https://tos.org/oceanography/article/early-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warning-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of-</a:t>
            </a:r>
            <a:r>
              <a:rPr dirty="0" sz="90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a-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cold-</a:t>
            </a:r>
            <a:r>
              <a:rPr dirty="0" sz="900" spc="-1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wave-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in-</a:t>
            </a:r>
            <a:r>
              <a:rPr dirty="0" sz="900" spc="-1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the-</a:t>
            </a:r>
            <a:r>
              <a:rPr dirty="0" sz="900" spc="-35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gulf-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of-</a:t>
            </a:r>
            <a:r>
              <a:rPr dirty="0" sz="900" spc="-10">
                <a:solidFill>
                  <a:srgbClr val="C20909"/>
                </a:solidFill>
                <a:latin typeface="Lucida Sans"/>
                <a:cs typeface="Lucida Sans"/>
                <a:hlinkClick r:id="rId17"/>
              </a:rPr>
              <a:t>maine</a:t>
            </a:r>
            <a:r>
              <a:rPr dirty="0" sz="900" spc="9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(visited</a:t>
            </a:r>
            <a:r>
              <a:rPr dirty="0" sz="900" spc="9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on</a:t>
            </a:r>
            <a:r>
              <a:rPr dirty="0" sz="900" spc="9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Mar.</a:t>
            </a:r>
            <a:r>
              <a:rPr dirty="0" sz="900" spc="95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04,</a:t>
            </a:r>
            <a:r>
              <a:rPr dirty="0" sz="900" spc="9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2025).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9301" y="2840266"/>
            <a:ext cx="203644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-270">
                <a:solidFill>
                  <a:srgbClr val="522C80"/>
                </a:solidFill>
                <a:latin typeface="Lucida Sans"/>
                <a:cs typeface="Lucida Sans"/>
              </a:rPr>
              <a:t>Additional</a:t>
            </a:r>
            <a:r>
              <a:rPr dirty="0" sz="2100" spc="-34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2100" spc="-265">
                <a:solidFill>
                  <a:srgbClr val="522C80"/>
                </a:solidFill>
                <a:latin typeface="Lucida Sans"/>
                <a:cs typeface="Lucida Sans"/>
              </a:rPr>
              <a:t>resources</a:t>
            </a:r>
            <a:endParaRPr sz="21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3257549"/>
            <a:ext cx="4705350" cy="31337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425" y="3257549"/>
            <a:ext cx="4695824" cy="31337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75"/>
              <a:t>Ecosystem</a:t>
            </a:r>
            <a:r>
              <a:rPr dirty="0" spc="-325"/>
              <a:t> </a:t>
            </a:r>
            <a:r>
              <a:rPr dirty="0" spc="-260"/>
              <a:t>synthesis</a:t>
            </a:r>
            <a:r>
              <a:rPr dirty="0" spc="-325"/>
              <a:t> </a:t>
            </a:r>
            <a:r>
              <a:rPr dirty="0" spc="-275"/>
              <a:t>themes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142875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1943100"/>
            <a:ext cx="66675" cy="66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975" y="2457450"/>
            <a:ext cx="66675" cy="666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9300" y="882650"/>
            <a:ext cx="9994265" cy="221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5">
                <a:latin typeface="Lucida Sans"/>
                <a:cs typeface="Lucida Sans"/>
              </a:rPr>
              <a:t>Characterizing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ecosystem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change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management</a:t>
            </a:r>
            <a:endParaRPr sz="1500">
              <a:latin typeface="Lucida Sans"/>
              <a:cs typeface="Lucida Sans"/>
            </a:endParaRPr>
          </a:p>
          <a:p>
            <a:pPr marL="393700" marR="1220470">
              <a:lnSpc>
                <a:spcPct val="112500"/>
              </a:lnSpc>
              <a:spcBef>
                <a:spcPts val="985"/>
              </a:spcBef>
            </a:pPr>
            <a:r>
              <a:rPr dirty="0" sz="1500" spc="-55">
                <a:solidFill>
                  <a:srgbClr val="333333"/>
                </a:solidFill>
                <a:latin typeface="Palatino Linotype"/>
                <a:cs typeface="Palatino Linotype"/>
              </a:rPr>
              <a:t>Societal,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biological,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5">
                <a:solidFill>
                  <a:srgbClr val="333333"/>
                </a:solidFill>
                <a:latin typeface="Palatino Linotype"/>
                <a:cs typeface="Palatino Linotype"/>
              </a:rPr>
              <a:t>physical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and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5">
                <a:solidFill>
                  <a:srgbClr val="333333"/>
                </a:solidFill>
                <a:latin typeface="Palatino Linotype"/>
                <a:cs typeface="Palatino Linotype"/>
              </a:rPr>
              <a:t>chemical</a:t>
            </a:r>
            <a:r>
              <a:rPr dirty="0" sz="1500" spc="-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factors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0">
                <a:solidFill>
                  <a:srgbClr val="333333"/>
                </a:solidFill>
                <a:latin typeface="Palatino Linotype"/>
                <a:cs typeface="Palatino Linotype"/>
              </a:rPr>
              <a:t>comprise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the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5" b="1">
                <a:solidFill>
                  <a:srgbClr val="333333"/>
                </a:solidFill>
                <a:latin typeface="Palatino Linotype"/>
                <a:cs typeface="Palatino Linotype"/>
              </a:rPr>
              <a:t>multiple</a:t>
            </a:r>
            <a:r>
              <a:rPr dirty="0" sz="1500" spc="-25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 b="1">
                <a:solidFill>
                  <a:srgbClr val="333333"/>
                </a:solidFill>
                <a:latin typeface="Palatino Linotype"/>
                <a:cs typeface="Palatino Linotype"/>
              </a:rPr>
              <a:t>system</a:t>
            </a:r>
            <a:r>
              <a:rPr dirty="0" sz="1500" spc="-25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 b="1">
                <a:solidFill>
                  <a:srgbClr val="333333"/>
                </a:solidFill>
                <a:latin typeface="Palatino Linotype"/>
                <a:cs typeface="Palatino Linotype"/>
              </a:rPr>
              <a:t>drivers</a:t>
            </a:r>
            <a:r>
              <a:rPr dirty="0" sz="1500" spc="-25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0">
                <a:solidFill>
                  <a:srgbClr val="333333"/>
                </a:solidFill>
                <a:latin typeface="Palatino Linotype"/>
                <a:cs typeface="Palatino Linotype"/>
              </a:rPr>
              <a:t>that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0">
                <a:solidFill>
                  <a:srgbClr val="333333"/>
                </a:solidFill>
                <a:latin typeface="Palatino Linotype"/>
                <a:cs typeface="Palatino Linotype"/>
              </a:rPr>
              <a:t>influence</a:t>
            </a:r>
            <a:r>
              <a:rPr dirty="0" sz="1500" spc="-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40">
                <a:solidFill>
                  <a:srgbClr val="333333"/>
                </a:solidFill>
                <a:latin typeface="Palatino Linotype"/>
                <a:cs typeface="Palatino Linotype"/>
              </a:rPr>
              <a:t>marine </a:t>
            </a:r>
            <a:r>
              <a:rPr dirty="0" sz="1500" spc="-85">
                <a:solidFill>
                  <a:srgbClr val="333333"/>
                </a:solidFill>
                <a:latin typeface="Palatino Linotype"/>
                <a:cs typeface="Palatino Linotype"/>
              </a:rPr>
              <a:t>ecosystems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5">
                <a:solidFill>
                  <a:srgbClr val="333333"/>
                </a:solidFill>
                <a:latin typeface="Palatino Linotype"/>
                <a:cs typeface="Palatino Linotype"/>
              </a:rPr>
              <a:t>through</a:t>
            </a:r>
            <a:r>
              <a:rPr dirty="0" sz="1500" spc="-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5">
                <a:solidFill>
                  <a:srgbClr val="333333"/>
                </a:solidFill>
                <a:latin typeface="Palatino Linotype"/>
                <a:cs typeface="Palatino Linotype"/>
              </a:rPr>
              <a:t>a</a:t>
            </a:r>
            <a:r>
              <a:rPr dirty="0" sz="1500" spc="-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95">
                <a:solidFill>
                  <a:srgbClr val="333333"/>
                </a:solidFill>
                <a:latin typeface="Palatino Linotype"/>
                <a:cs typeface="Palatino Linotype"/>
              </a:rPr>
              <a:t>variety</a:t>
            </a:r>
            <a:r>
              <a:rPr dirty="0" sz="1500" spc="-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of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different</a:t>
            </a:r>
            <a:r>
              <a:rPr dirty="0" sz="1500" spc="-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pathways.</a:t>
            </a:r>
            <a:endParaRPr sz="1500">
              <a:latin typeface="Palatino Linotype"/>
              <a:cs typeface="Palatino Linotype"/>
            </a:endParaRPr>
          </a:p>
          <a:p>
            <a:pPr marL="393700" marR="5080">
              <a:lnSpc>
                <a:spcPct val="112500"/>
              </a:lnSpc>
            </a:pP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Changes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35">
                <a:solidFill>
                  <a:srgbClr val="333333"/>
                </a:solidFill>
                <a:latin typeface="Palatino Linotype"/>
                <a:cs typeface="Palatino Linotype"/>
              </a:rPr>
              <a:t>in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the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>
                <a:solidFill>
                  <a:srgbClr val="333333"/>
                </a:solidFill>
                <a:latin typeface="Palatino Linotype"/>
                <a:cs typeface="Palatino Linotype"/>
              </a:rPr>
              <a:t>multiple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90">
                <a:solidFill>
                  <a:srgbClr val="333333"/>
                </a:solidFill>
                <a:latin typeface="Palatino Linotype"/>
                <a:cs typeface="Palatino Linotype"/>
              </a:rPr>
              <a:t>drivers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0">
                <a:solidFill>
                  <a:srgbClr val="333333"/>
                </a:solidFill>
                <a:latin typeface="Palatino Linotype"/>
                <a:cs typeface="Palatino Linotype"/>
              </a:rPr>
              <a:t>can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lead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35">
                <a:solidFill>
                  <a:srgbClr val="333333"/>
                </a:solidFill>
                <a:latin typeface="Palatino Linotype"/>
                <a:cs typeface="Palatino Linotype"/>
              </a:rPr>
              <a:t>to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 b="1">
                <a:solidFill>
                  <a:srgbClr val="333333"/>
                </a:solidFill>
                <a:latin typeface="Palatino Linotype"/>
                <a:cs typeface="Palatino Linotype"/>
              </a:rPr>
              <a:t>regime</a:t>
            </a:r>
            <a:r>
              <a:rPr dirty="0" sz="1500" spc="-35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 b="1">
                <a:solidFill>
                  <a:srgbClr val="333333"/>
                </a:solidFill>
                <a:latin typeface="Palatino Linotype"/>
                <a:cs typeface="Palatino Linotype"/>
              </a:rPr>
              <a:t>shifts</a:t>
            </a:r>
            <a:r>
              <a:rPr dirty="0" sz="1500" spc="-30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20">
                <a:solidFill>
                  <a:srgbClr val="333333"/>
                </a:solidFill>
                <a:latin typeface="Palatino Linotype"/>
                <a:cs typeface="Palatino Linotype"/>
              </a:rPr>
              <a:t>—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>
                <a:solidFill>
                  <a:srgbClr val="333333"/>
                </a:solidFill>
                <a:latin typeface="Palatino Linotype"/>
                <a:cs typeface="Palatino Linotype"/>
              </a:rPr>
              <a:t>large,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>
                <a:solidFill>
                  <a:srgbClr val="333333"/>
                </a:solidFill>
                <a:latin typeface="Palatino Linotype"/>
                <a:cs typeface="Palatino Linotype"/>
              </a:rPr>
              <a:t>abrupt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and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persistent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5">
                <a:solidFill>
                  <a:srgbClr val="333333"/>
                </a:solidFill>
                <a:latin typeface="Palatino Linotype"/>
                <a:cs typeface="Palatino Linotype"/>
              </a:rPr>
              <a:t>changes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35">
                <a:solidFill>
                  <a:srgbClr val="333333"/>
                </a:solidFill>
                <a:latin typeface="Palatino Linotype"/>
                <a:cs typeface="Palatino Linotype"/>
              </a:rPr>
              <a:t>in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the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0">
                <a:solidFill>
                  <a:srgbClr val="333333"/>
                </a:solidFill>
                <a:latin typeface="Palatino Linotype"/>
                <a:cs typeface="Palatino Linotype"/>
              </a:rPr>
              <a:t>structure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and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function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of</a:t>
            </a:r>
            <a:r>
              <a:rPr dirty="0" sz="1500" spc="-2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>
                <a:solidFill>
                  <a:srgbClr val="333333"/>
                </a:solidFill>
                <a:latin typeface="Palatino Linotype"/>
                <a:cs typeface="Palatino Linotype"/>
              </a:rPr>
              <a:t>an</a:t>
            </a:r>
            <a:r>
              <a:rPr dirty="0" sz="1500" spc="-2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ecosystem.</a:t>
            </a:r>
            <a:endParaRPr sz="1500">
              <a:latin typeface="Palatino Linotype"/>
              <a:cs typeface="Palatino Linotype"/>
            </a:endParaRPr>
          </a:p>
          <a:p>
            <a:pPr marL="393700" marR="104775">
              <a:lnSpc>
                <a:spcPct val="112500"/>
              </a:lnSpc>
            </a:pPr>
            <a:r>
              <a:rPr dirty="0" sz="1500" spc="-90">
                <a:solidFill>
                  <a:srgbClr val="333333"/>
                </a:solidFill>
                <a:latin typeface="Palatino Linotype"/>
                <a:cs typeface="Palatino Linotype"/>
              </a:rPr>
              <a:t>Regime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5">
                <a:solidFill>
                  <a:srgbClr val="333333"/>
                </a:solidFill>
                <a:latin typeface="Palatino Linotype"/>
                <a:cs typeface="Palatino Linotype"/>
              </a:rPr>
              <a:t>shifts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and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5">
                <a:solidFill>
                  <a:srgbClr val="333333"/>
                </a:solidFill>
                <a:latin typeface="Palatino Linotype"/>
                <a:cs typeface="Palatino Linotype"/>
              </a:rPr>
              <a:t>changes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35">
                <a:solidFill>
                  <a:srgbClr val="333333"/>
                </a:solidFill>
                <a:latin typeface="Palatino Linotype"/>
                <a:cs typeface="Palatino Linotype"/>
              </a:rPr>
              <a:t>in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35">
                <a:solidFill>
                  <a:srgbClr val="333333"/>
                </a:solidFill>
                <a:latin typeface="Palatino Linotype"/>
                <a:cs typeface="Palatino Linotype"/>
              </a:rPr>
              <a:t>how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the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>
                <a:solidFill>
                  <a:srgbClr val="333333"/>
                </a:solidFill>
                <a:latin typeface="Palatino Linotype"/>
                <a:cs typeface="Palatino Linotype"/>
              </a:rPr>
              <a:t>multiple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system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90">
                <a:solidFill>
                  <a:srgbClr val="333333"/>
                </a:solidFill>
                <a:latin typeface="Palatino Linotype"/>
                <a:cs typeface="Palatino Linotype"/>
              </a:rPr>
              <a:t>drivers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50">
                <a:solidFill>
                  <a:srgbClr val="333333"/>
                </a:solidFill>
                <a:latin typeface="Palatino Linotype"/>
                <a:cs typeface="Palatino Linotype"/>
              </a:rPr>
              <a:t>interact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0">
                <a:solidFill>
                  <a:srgbClr val="333333"/>
                </a:solidFill>
                <a:latin typeface="Palatino Linotype"/>
                <a:cs typeface="Palatino Linotype"/>
              </a:rPr>
              <a:t>can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5">
                <a:solidFill>
                  <a:srgbClr val="333333"/>
                </a:solidFill>
                <a:latin typeface="Palatino Linotype"/>
                <a:cs typeface="Palatino Linotype"/>
              </a:rPr>
              <a:t>result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45">
                <a:solidFill>
                  <a:srgbClr val="333333"/>
                </a:solidFill>
                <a:latin typeface="Palatino Linotype"/>
                <a:cs typeface="Palatino Linotype"/>
              </a:rPr>
              <a:t>in</a:t>
            </a:r>
            <a:r>
              <a:rPr dirty="0" sz="1500" spc="-2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0" b="1">
                <a:solidFill>
                  <a:srgbClr val="333333"/>
                </a:solidFill>
                <a:latin typeface="Palatino Linotype"/>
                <a:cs typeface="Palatino Linotype"/>
              </a:rPr>
              <a:t>ecosystem</a:t>
            </a:r>
            <a:r>
              <a:rPr dirty="0" sz="1500" spc="-25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55" b="1">
                <a:solidFill>
                  <a:srgbClr val="333333"/>
                </a:solidFill>
                <a:latin typeface="Palatino Linotype"/>
                <a:cs typeface="Palatino Linotype"/>
              </a:rPr>
              <a:t>reorganization</a:t>
            </a:r>
            <a:r>
              <a:rPr dirty="0" sz="1500" spc="-25" b="1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as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75">
                <a:solidFill>
                  <a:srgbClr val="333333"/>
                </a:solidFill>
                <a:latin typeface="Palatino Linotype"/>
                <a:cs typeface="Palatino Linotype"/>
              </a:rPr>
              <a:t>species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25">
                <a:solidFill>
                  <a:srgbClr val="333333"/>
                </a:solidFill>
                <a:latin typeface="Palatino Linotype"/>
                <a:cs typeface="Palatino Linotype"/>
              </a:rPr>
              <a:t>and </a:t>
            </a:r>
            <a:r>
              <a:rPr dirty="0" sz="1500" spc="-95">
                <a:solidFill>
                  <a:srgbClr val="333333"/>
                </a:solidFill>
                <a:latin typeface="Palatino Linotype"/>
                <a:cs typeface="Palatino Linotype"/>
              </a:rPr>
              <a:t>humans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85">
                <a:solidFill>
                  <a:srgbClr val="333333"/>
                </a:solidFill>
                <a:latin typeface="Palatino Linotype"/>
                <a:cs typeface="Palatino Linotype"/>
              </a:rPr>
              <a:t>respond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and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00">
                <a:solidFill>
                  <a:srgbClr val="333333"/>
                </a:solidFill>
                <a:latin typeface="Palatino Linotype"/>
                <a:cs typeface="Palatino Linotype"/>
              </a:rPr>
              <a:t>adapt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35">
                <a:solidFill>
                  <a:srgbClr val="333333"/>
                </a:solidFill>
                <a:latin typeface="Palatino Linotype"/>
                <a:cs typeface="Palatino Linotype"/>
              </a:rPr>
              <a:t>to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65">
                <a:solidFill>
                  <a:srgbClr val="333333"/>
                </a:solidFill>
                <a:latin typeface="Palatino Linotype"/>
                <a:cs typeface="Palatino Linotype"/>
              </a:rPr>
              <a:t>the</a:t>
            </a:r>
            <a:r>
              <a:rPr dirty="0" sz="1500" spc="-15">
                <a:solidFill>
                  <a:srgbClr val="333333"/>
                </a:solidFill>
                <a:latin typeface="Palatino Linotype"/>
                <a:cs typeface="Palatino Linotype"/>
              </a:rPr>
              <a:t> </a:t>
            </a:r>
            <a:r>
              <a:rPr dirty="0" sz="1500" spc="-130">
                <a:solidFill>
                  <a:srgbClr val="333333"/>
                </a:solidFill>
                <a:latin typeface="Palatino Linotype"/>
                <a:cs typeface="Palatino Linotype"/>
              </a:rPr>
              <a:t>new</a:t>
            </a:r>
            <a:r>
              <a:rPr dirty="0" sz="1500" spc="-10">
                <a:solidFill>
                  <a:srgbClr val="333333"/>
                </a:solidFill>
                <a:latin typeface="Palatino Linotype"/>
                <a:cs typeface="Palatino Linotype"/>
              </a:rPr>
              <a:t> environment.</a:t>
            </a:r>
            <a:endParaRPr sz="1500">
              <a:latin typeface="Palatino Linotype"/>
              <a:cs typeface="Palatino Linotype"/>
            </a:endParaRPr>
          </a:p>
          <a:p>
            <a:pPr marL="393700">
              <a:lnSpc>
                <a:spcPct val="100000"/>
              </a:lnSpc>
              <a:spcBef>
                <a:spcPts val="515"/>
              </a:spcBef>
            </a:pPr>
            <a:r>
              <a:rPr dirty="0" sz="1500" spc="-50">
                <a:solidFill>
                  <a:srgbClr val="333333"/>
                </a:solidFill>
                <a:latin typeface="Lucida Sans"/>
                <a:cs typeface="Lucida Sans"/>
              </a:rPr>
              <a:t>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949731" y="6178894"/>
            <a:ext cx="398145" cy="20701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4</a:t>
            </a:fld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9300" y="1073150"/>
            <a:ext cx="11150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latin typeface="Lucida Sans"/>
                <a:cs typeface="Lucida Sans"/>
              </a:rPr>
              <a:t>Spatial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scale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79902"/>
            <a:ext cx="3609928" cy="375767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9300" y="5502275"/>
            <a:ext cx="452183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2500"/>
              </a:lnSpc>
              <a:spcBef>
                <a:spcPts val="100"/>
              </a:spcBef>
            </a:pPr>
            <a:r>
              <a:rPr dirty="0" sz="1500" spc="-100">
                <a:latin typeface="Lucida Sans"/>
                <a:cs typeface="Lucida Sans"/>
              </a:rPr>
              <a:t>A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5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glossary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of</a:t>
            </a:r>
            <a:r>
              <a:rPr dirty="0" sz="1500" spc="-6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 </a:t>
            </a:r>
            <a:r>
              <a:rPr dirty="0" sz="1500" spc="-35">
                <a:solidFill>
                  <a:srgbClr val="C20909"/>
                </a:solidFill>
                <a:latin typeface="Lucida Sans"/>
                <a:cs typeface="Lucida Sans"/>
                <a:hlinkClick r:id="rId3"/>
              </a:rPr>
              <a:t>terms</a:t>
            </a:r>
            <a:r>
              <a:rPr dirty="0" sz="1500" spc="-35">
                <a:latin typeface="Lucida Sans"/>
                <a:cs typeface="Lucida Sans"/>
              </a:rPr>
              <a:t>,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detailed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technical</a:t>
            </a:r>
            <a:r>
              <a:rPr dirty="0" sz="1500" spc="-7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methods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30">
                <a:solidFill>
                  <a:srgbClr val="C20909"/>
                </a:solidFill>
                <a:latin typeface="Lucida Sans"/>
                <a:cs typeface="Lucida Sans"/>
                <a:hlinkClick r:id="rId4"/>
              </a:rPr>
              <a:t>documentation</a:t>
            </a:r>
            <a:r>
              <a:rPr dirty="0" sz="1500" spc="-30">
                <a:latin typeface="Lucida Sans"/>
                <a:cs typeface="Lucida Sans"/>
              </a:rPr>
              <a:t>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indicator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solidFill>
                  <a:srgbClr val="C20909"/>
                </a:solidFill>
                <a:latin typeface="Lucida Sans"/>
                <a:cs typeface="Lucida Sans"/>
                <a:hlinkClick r:id="rId5"/>
              </a:rPr>
              <a:t>data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40">
                <a:solidFill>
                  <a:srgbClr val="C20909"/>
                </a:solidFill>
                <a:latin typeface="Lucida Sans"/>
                <a:cs typeface="Lucida Sans"/>
                <a:hlinkClick r:id="rId6"/>
              </a:rPr>
              <a:t>catalog</a:t>
            </a:r>
            <a:r>
              <a:rPr dirty="0" sz="1500" spc="-7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are </a:t>
            </a:r>
            <a:r>
              <a:rPr dirty="0" sz="1500" spc="-30">
                <a:latin typeface="Lucida Sans"/>
                <a:cs typeface="Lucida Sans"/>
              </a:rPr>
              <a:t>available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online.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49962" y="1073150"/>
            <a:ext cx="12344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40">
                <a:latin typeface="Lucida Sans"/>
                <a:cs typeface="Lucida Sans"/>
              </a:rPr>
              <a:t>Key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figures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4921" y="1430904"/>
            <a:ext cx="3607374" cy="311694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049962" y="4944110"/>
            <a:ext cx="4439920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dirty="0" sz="900" spc="-30">
                <a:latin typeface="Lucida Sans"/>
                <a:cs typeface="Lucida Sans"/>
              </a:rPr>
              <a:t>Long-</a:t>
            </a:r>
            <a:r>
              <a:rPr dirty="0" sz="900">
                <a:latin typeface="Lucida Sans"/>
                <a:cs typeface="Lucida Sans"/>
              </a:rPr>
              <a:t>term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trends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assessed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only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for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30+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years: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>
                <a:solidFill>
                  <a:srgbClr val="C20909"/>
                </a:solidFill>
                <a:latin typeface="Lucida Sans"/>
                <a:cs typeface="Lucida Sans"/>
                <a:hlinkClick r:id="rId8"/>
              </a:rPr>
              <a:t>more</a:t>
            </a:r>
            <a:r>
              <a:rPr dirty="0" sz="900" spc="-30">
                <a:solidFill>
                  <a:srgbClr val="C20909"/>
                </a:solidFill>
                <a:latin typeface="Lucida Sans"/>
                <a:cs typeface="Lucida Sans"/>
                <a:hlinkClick r:id="rId8"/>
              </a:rPr>
              <a:t> </a:t>
            </a:r>
            <a:r>
              <a:rPr dirty="0" sz="900" spc="-20">
                <a:solidFill>
                  <a:srgbClr val="C20909"/>
                </a:solidFill>
                <a:latin typeface="Lucida Sans"/>
                <a:cs typeface="Lucida Sans"/>
                <a:hlinkClick r:id="rId8"/>
              </a:rPr>
              <a:t>information</a:t>
            </a:r>
            <a:r>
              <a:rPr dirty="0" sz="900" spc="-25">
                <a:solidFill>
                  <a:srgbClr val="C20909"/>
                </a:solidFill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Short-</a:t>
            </a:r>
            <a:r>
              <a:rPr dirty="0" sz="900">
                <a:latin typeface="Lucida Sans"/>
                <a:cs typeface="Lucida Sans"/>
              </a:rPr>
              <a:t>term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trends</a:t>
            </a:r>
            <a:r>
              <a:rPr dirty="0" sz="900" spc="-1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assessed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for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last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10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years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of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data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OR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a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full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time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series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65">
                <a:latin typeface="Lucida Sans"/>
                <a:cs typeface="Lucida Sans"/>
              </a:rPr>
              <a:t>&lt;30</a:t>
            </a:r>
            <a:r>
              <a:rPr dirty="0" sz="900" spc="-45">
                <a:latin typeface="Lucida Sans"/>
                <a:cs typeface="Lucida Sans"/>
              </a:rPr>
              <a:t> </a:t>
            </a:r>
            <a:r>
              <a:rPr dirty="0" sz="900" spc="-10">
                <a:latin typeface="Lucida Sans"/>
                <a:cs typeface="Lucida Sans"/>
              </a:rPr>
              <a:t>years</a:t>
            </a:r>
            <a:endParaRPr sz="900">
              <a:latin typeface="Lucida Sans"/>
              <a:cs typeface="Lucida Sans"/>
            </a:endParaRPr>
          </a:p>
          <a:p>
            <a:pPr marL="12700" marR="2660015">
              <a:lnSpc>
                <a:spcPct val="201399"/>
              </a:lnSpc>
            </a:pPr>
            <a:r>
              <a:rPr dirty="0" sz="900" spc="-20">
                <a:solidFill>
                  <a:srgbClr val="FF8B00"/>
                </a:solidFill>
                <a:latin typeface="Lucida Sans"/>
                <a:cs typeface="Lucida Sans"/>
              </a:rPr>
              <a:t>Orange</a:t>
            </a:r>
            <a:r>
              <a:rPr dirty="0" sz="900" spc="-25">
                <a:solidFill>
                  <a:srgbClr val="FF8B00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solidFill>
                  <a:srgbClr val="FF8B00"/>
                </a:solidFill>
                <a:latin typeface="Lucida Sans"/>
                <a:cs typeface="Lucida Sans"/>
              </a:rPr>
              <a:t>line</a:t>
            </a:r>
            <a:r>
              <a:rPr dirty="0" sz="900" spc="-20">
                <a:solidFill>
                  <a:srgbClr val="FF8B00"/>
                </a:solidFill>
                <a:latin typeface="Lucida Sans"/>
                <a:cs typeface="Lucida Sans"/>
              </a:rPr>
              <a:t> </a:t>
            </a:r>
            <a:r>
              <a:rPr dirty="0" sz="900" spc="-70">
                <a:solidFill>
                  <a:srgbClr val="FF8B00"/>
                </a:solidFill>
                <a:latin typeface="Lucida Sans"/>
                <a:cs typeface="Lucida Sans"/>
              </a:rPr>
              <a:t>=</a:t>
            </a:r>
            <a:r>
              <a:rPr dirty="0" sz="900" spc="-25">
                <a:solidFill>
                  <a:srgbClr val="FF8B00"/>
                </a:solidFill>
                <a:latin typeface="Lucida Sans"/>
                <a:cs typeface="Lucida Sans"/>
              </a:rPr>
              <a:t> </a:t>
            </a:r>
            <a:r>
              <a:rPr dirty="0" sz="900" spc="-35">
                <a:solidFill>
                  <a:srgbClr val="FF8B00"/>
                </a:solidFill>
                <a:latin typeface="Lucida Sans"/>
                <a:cs typeface="Lucida Sans"/>
              </a:rPr>
              <a:t>significant</a:t>
            </a:r>
            <a:r>
              <a:rPr dirty="0" sz="900" spc="-20">
                <a:solidFill>
                  <a:srgbClr val="FF8B00"/>
                </a:solidFill>
                <a:latin typeface="Lucida Sans"/>
                <a:cs typeface="Lucida Sans"/>
              </a:rPr>
              <a:t> </a:t>
            </a:r>
            <a:r>
              <a:rPr dirty="0" sz="900" spc="-20">
                <a:solidFill>
                  <a:srgbClr val="FF8B00"/>
                </a:solidFill>
                <a:latin typeface="Lucida Sans"/>
                <a:cs typeface="Lucida Sans"/>
              </a:rPr>
              <a:t>increase</a:t>
            </a:r>
            <a:r>
              <a:rPr dirty="0" sz="900" spc="-20">
                <a:solidFill>
                  <a:srgbClr val="FF8B00"/>
                </a:solidFill>
                <a:latin typeface="Lucida Sans"/>
                <a:cs typeface="Lucida Sans"/>
              </a:rPr>
              <a:t> </a:t>
            </a:r>
            <a:r>
              <a:rPr dirty="0" sz="900">
                <a:solidFill>
                  <a:srgbClr val="9931CC"/>
                </a:solidFill>
                <a:latin typeface="Lucida Sans"/>
                <a:cs typeface="Lucida Sans"/>
              </a:rPr>
              <a:t>Purple</a:t>
            </a:r>
            <a:r>
              <a:rPr dirty="0" sz="900" spc="-40">
                <a:solidFill>
                  <a:srgbClr val="9931CC"/>
                </a:solidFill>
                <a:latin typeface="Lucida Sans"/>
                <a:cs typeface="Lucida Sans"/>
              </a:rPr>
              <a:t> </a:t>
            </a:r>
            <a:r>
              <a:rPr dirty="0" sz="900" spc="-25">
                <a:solidFill>
                  <a:srgbClr val="9931CC"/>
                </a:solidFill>
                <a:latin typeface="Lucida Sans"/>
                <a:cs typeface="Lucida Sans"/>
              </a:rPr>
              <a:t>line</a:t>
            </a:r>
            <a:r>
              <a:rPr dirty="0" sz="900" spc="-35">
                <a:solidFill>
                  <a:srgbClr val="9931CC"/>
                </a:solidFill>
                <a:latin typeface="Lucida Sans"/>
                <a:cs typeface="Lucida Sans"/>
              </a:rPr>
              <a:t> </a:t>
            </a:r>
            <a:r>
              <a:rPr dirty="0" sz="900" spc="-70">
                <a:solidFill>
                  <a:srgbClr val="9931CC"/>
                </a:solidFill>
                <a:latin typeface="Lucida Sans"/>
                <a:cs typeface="Lucida Sans"/>
              </a:rPr>
              <a:t>=</a:t>
            </a:r>
            <a:r>
              <a:rPr dirty="0" sz="900" spc="-35">
                <a:solidFill>
                  <a:srgbClr val="9931CC"/>
                </a:solidFill>
                <a:latin typeface="Lucida Sans"/>
                <a:cs typeface="Lucida Sans"/>
              </a:rPr>
              <a:t> </a:t>
            </a:r>
            <a:r>
              <a:rPr dirty="0" sz="900" spc="-35">
                <a:solidFill>
                  <a:srgbClr val="9931CC"/>
                </a:solidFill>
                <a:latin typeface="Lucida Sans"/>
                <a:cs typeface="Lucida Sans"/>
              </a:rPr>
              <a:t>significant</a:t>
            </a:r>
            <a:r>
              <a:rPr dirty="0" sz="900" spc="-35">
                <a:solidFill>
                  <a:srgbClr val="9931CC"/>
                </a:solidFill>
                <a:latin typeface="Lucida Sans"/>
                <a:cs typeface="Lucida Sans"/>
              </a:rPr>
              <a:t> </a:t>
            </a:r>
            <a:r>
              <a:rPr dirty="0" sz="900" spc="-10">
                <a:solidFill>
                  <a:srgbClr val="9931CC"/>
                </a:solidFill>
                <a:latin typeface="Lucida Sans"/>
                <a:cs typeface="Lucida Sans"/>
              </a:rPr>
              <a:t>decrease</a:t>
            </a:r>
            <a:endParaRPr sz="9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Lucida Sans"/>
                <a:cs typeface="Lucida Sans"/>
              </a:rPr>
              <a:t>No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color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line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=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not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35">
                <a:latin typeface="Lucida Sans"/>
                <a:cs typeface="Lucida Sans"/>
              </a:rPr>
              <a:t>significant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>
                <a:latin typeface="Lucida Sans"/>
                <a:cs typeface="Lucida Sans"/>
              </a:rPr>
              <a:t>or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&lt;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30</a:t>
            </a:r>
            <a:r>
              <a:rPr dirty="0" sz="900" spc="-4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years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67425" y="6238875"/>
            <a:ext cx="4695825" cy="161925"/>
          </a:xfrm>
          <a:prstGeom prst="rect">
            <a:avLst/>
          </a:prstGeom>
          <a:solidFill>
            <a:srgbClr val="D2D2D2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dirty="0" sz="900" spc="-10">
                <a:latin typeface="Lucida Sans"/>
                <a:cs typeface="Lucida Sans"/>
              </a:rPr>
              <a:t>Grey</a:t>
            </a:r>
            <a:r>
              <a:rPr dirty="0" sz="900" spc="-35">
                <a:latin typeface="Lucida Sans"/>
                <a:cs typeface="Lucida Sans"/>
              </a:rPr>
              <a:t> </a:t>
            </a:r>
            <a:r>
              <a:rPr dirty="0" sz="900" spc="-30">
                <a:latin typeface="Lucida Sans"/>
                <a:cs typeface="Lucida Sans"/>
              </a:rPr>
              <a:t>background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=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5">
                <a:latin typeface="Lucida Sans"/>
                <a:cs typeface="Lucida Sans"/>
              </a:rPr>
              <a:t>last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70">
                <a:latin typeface="Lucida Sans"/>
                <a:cs typeface="Lucida Sans"/>
              </a:rPr>
              <a:t>10</a:t>
            </a:r>
            <a:r>
              <a:rPr dirty="0" sz="900" spc="-30">
                <a:latin typeface="Lucida Sans"/>
                <a:cs typeface="Lucida Sans"/>
              </a:rPr>
              <a:t> </a:t>
            </a:r>
            <a:r>
              <a:rPr dirty="0" sz="900" spc="-20">
                <a:latin typeface="Lucida Sans"/>
                <a:cs typeface="Lucida Sans"/>
              </a:rPr>
              <a:t>years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29"/>
              <a:t>State</a:t>
            </a:r>
            <a:r>
              <a:rPr dirty="0" spc="-325"/>
              <a:t> </a:t>
            </a:r>
            <a:r>
              <a:rPr dirty="0" spc="-235"/>
              <a:t>of</a:t>
            </a:r>
            <a:r>
              <a:rPr dirty="0" spc="-320"/>
              <a:t> </a:t>
            </a:r>
            <a:r>
              <a:rPr dirty="0" spc="-225"/>
              <a:t>the</a:t>
            </a:r>
            <a:r>
              <a:rPr dirty="0" spc="-325"/>
              <a:t> </a:t>
            </a:r>
            <a:r>
              <a:rPr dirty="0" spc="-275"/>
              <a:t>Ecosystem</a:t>
            </a:r>
            <a:r>
              <a:rPr dirty="0" spc="-320"/>
              <a:t> </a:t>
            </a:r>
            <a:r>
              <a:rPr dirty="0" spc="-245"/>
              <a:t>report</a:t>
            </a:r>
            <a:r>
              <a:rPr dirty="0" spc="-325"/>
              <a:t> </a:t>
            </a:r>
            <a:r>
              <a:rPr dirty="0" spc="-254"/>
              <a:t>scale</a:t>
            </a:r>
            <a:r>
              <a:rPr dirty="0" spc="-320"/>
              <a:t> </a:t>
            </a:r>
            <a:r>
              <a:rPr dirty="0" spc="-254"/>
              <a:t>and</a:t>
            </a:r>
            <a:r>
              <a:rPr dirty="0" spc="-325"/>
              <a:t> </a:t>
            </a:r>
            <a:r>
              <a:rPr dirty="0" spc="-275"/>
              <a:t>figures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975131" y="6188075"/>
            <a:ext cx="3727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6</a:t>
            </a:r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1171575"/>
            <a:ext cx="66675" cy="666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1423987"/>
            <a:ext cx="76200" cy="762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1938337"/>
            <a:ext cx="76200" cy="7620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704975" y="24574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04975" y="271462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04975" y="297180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975" y="3228975"/>
            <a:ext cx="66675" cy="666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3481387"/>
            <a:ext cx="76200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3738562"/>
            <a:ext cx="76200" cy="762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3995737"/>
            <a:ext cx="76200" cy="762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4252912"/>
            <a:ext cx="76200" cy="762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4510087"/>
            <a:ext cx="76200" cy="762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212" y="4767262"/>
            <a:ext cx="76200" cy="76200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393700" marR="5080" indent="-381000">
              <a:lnSpc>
                <a:spcPct val="110600"/>
              </a:lnSpc>
              <a:spcBef>
                <a:spcPts val="80"/>
              </a:spcBef>
            </a:pPr>
            <a:r>
              <a:rPr dirty="0" spc="-10"/>
              <a:t>Performance</a:t>
            </a:r>
            <a:r>
              <a:rPr dirty="0" spc="-55"/>
              <a:t> </a:t>
            </a:r>
            <a:r>
              <a:rPr dirty="0" spc="-25"/>
              <a:t>relative</a:t>
            </a:r>
            <a:r>
              <a:rPr dirty="0" spc="-50"/>
              <a:t> </a:t>
            </a:r>
            <a:r>
              <a:rPr dirty="0" spc="-30"/>
              <a:t>to</a:t>
            </a:r>
            <a:r>
              <a:rPr dirty="0" spc="-50"/>
              <a:t> </a:t>
            </a:r>
            <a:r>
              <a:rPr dirty="0" spc="-25"/>
              <a:t>management</a:t>
            </a:r>
            <a:r>
              <a:rPr dirty="0" spc="-50"/>
              <a:t> </a:t>
            </a:r>
            <a:r>
              <a:rPr dirty="0" spc="-35"/>
              <a:t>objectives </a:t>
            </a:r>
            <a:r>
              <a:rPr dirty="0" sz="1550" spc="-55" i="1">
                <a:latin typeface="Lucida Sans"/>
                <a:cs typeface="Lucida Sans"/>
              </a:rPr>
              <a:t>What</a:t>
            </a:r>
            <a:r>
              <a:rPr dirty="0" sz="1550" spc="-85" i="1">
                <a:latin typeface="Lucida Sans"/>
                <a:cs typeface="Lucida Sans"/>
              </a:rPr>
              <a:t> </a:t>
            </a:r>
            <a:r>
              <a:rPr dirty="0" spc="-30"/>
              <a:t>does</a:t>
            </a:r>
            <a:r>
              <a:rPr dirty="0" spc="-60"/>
              <a:t> </a:t>
            </a:r>
            <a:r>
              <a:rPr dirty="0" spc="-10"/>
              <a:t>the</a:t>
            </a:r>
            <a:r>
              <a:rPr dirty="0" spc="-65"/>
              <a:t> </a:t>
            </a:r>
            <a:r>
              <a:rPr dirty="0" spc="-35"/>
              <a:t>indicator</a:t>
            </a:r>
            <a:r>
              <a:rPr dirty="0" spc="-65"/>
              <a:t> </a:t>
            </a:r>
            <a:r>
              <a:rPr dirty="0" spc="-30"/>
              <a:t>say-</a:t>
            </a:r>
            <a:r>
              <a:rPr dirty="0" spc="-10"/>
              <a:t>-</a:t>
            </a:r>
            <a:r>
              <a:rPr dirty="0" spc="-50"/>
              <a:t>up,</a:t>
            </a:r>
            <a:r>
              <a:rPr dirty="0" spc="-65"/>
              <a:t> </a:t>
            </a:r>
            <a:r>
              <a:rPr dirty="0" spc="-10"/>
              <a:t>down, stable?</a:t>
            </a:r>
            <a:endParaRPr sz="1550">
              <a:latin typeface="Lucida Sans"/>
              <a:cs typeface="Lucida Sans"/>
            </a:endParaRPr>
          </a:p>
          <a:p>
            <a:pPr marL="393065" marR="213995">
              <a:lnSpc>
                <a:spcPts val="2030"/>
              </a:lnSpc>
              <a:spcBef>
                <a:spcPts val="100"/>
              </a:spcBef>
            </a:pPr>
            <a:r>
              <a:rPr dirty="0" sz="1550" spc="-60" i="1">
                <a:latin typeface="Lucida Sans"/>
                <a:cs typeface="Lucida Sans"/>
              </a:rPr>
              <a:t>Why</a:t>
            </a:r>
            <a:r>
              <a:rPr dirty="0" sz="1550" spc="-90" i="1">
                <a:latin typeface="Lucida Sans"/>
                <a:cs typeface="Lucida Sans"/>
              </a:rPr>
              <a:t> </a:t>
            </a:r>
            <a:r>
              <a:rPr dirty="0" spc="-35"/>
              <a:t>do</a:t>
            </a:r>
            <a:r>
              <a:rPr dirty="0" spc="-70"/>
              <a:t> </a:t>
            </a:r>
            <a:r>
              <a:rPr dirty="0"/>
              <a:t>we</a:t>
            </a:r>
            <a:r>
              <a:rPr dirty="0" spc="-70"/>
              <a:t> </a:t>
            </a:r>
            <a:r>
              <a:rPr dirty="0" spc="-40"/>
              <a:t>think</a:t>
            </a:r>
            <a:r>
              <a:rPr dirty="0" spc="-70"/>
              <a:t> </a:t>
            </a:r>
            <a:r>
              <a:rPr dirty="0" spc="-50"/>
              <a:t>it</a:t>
            </a:r>
            <a:r>
              <a:rPr dirty="0" spc="-75"/>
              <a:t> </a:t>
            </a:r>
            <a:r>
              <a:rPr dirty="0" spc="-65"/>
              <a:t>is</a:t>
            </a:r>
            <a:r>
              <a:rPr dirty="0" spc="-70"/>
              <a:t> </a:t>
            </a:r>
            <a:r>
              <a:rPr dirty="0" spc="-55"/>
              <a:t>changing:</a:t>
            </a:r>
            <a:r>
              <a:rPr dirty="0" spc="-70"/>
              <a:t> </a:t>
            </a:r>
            <a:r>
              <a:rPr dirty="0" spc="-30"/>
              <a:t>integrates </a:t>
            </a:r>
            <a:r>
              <a:rPr dirty="0" spc="-40"/>
              <a:t>synthesis</a:t>
            </a:r>
            <a:r>
              <a:rPr dirty="0" spc="-35"/>
              <a:t> </a:t>
            </a:r>
            <a:r>
              <a:rPr dirty="0" spc="-10"/>
              <a:t>themes</a:t>
            </a:r>
            <a:endParaRPr sz="1550">
              <a:latin typeface="Lucida Sans"/>
              <a:cs typeface="Lucida Sans"/>
            </a:endParaRPr>
          </a:p>
          <a:p>
            <a:pPr marL="774700">
              <a:lnSpc>
                <a:spcPct val="100000"/>
              </a:lnSpc>
              <a:spcBef>
                <a:spcPts val="114"/>
              </a:spcBef>
            </a:pPr>
            <a:r>
              <a:rPr dirty="0" spc="-30"/>
              <a:t>Multiple</a:t>
            </a:r>
            <a:r>
              <a:rPr dirty="0" spc="-55"/>
              <a:t> </a:t>
            </a:r>
            <a:r>
              <a:rPr dirty="0" spc="-10"/>
              <a:t>drivers</a:t>
            </a:r>
          </a:p>
          <a:p>
            <a:pPr marL="774700">
              <a:lnSpc>
                <a:spcPct val="100000"/>
              </a:lnSpc>
              <a:spcBef>
                <a:spcPts val="225"/>
              </a:spcBef>
            </a:pPr>
            <a:r>
              <a:rPr dirty="0" spc="-40"/>
              <a:t>Regime</a:t>
            </a:r>
            <a:r>
              <a:rPr dirty="0" spc="-80"/>
              <a:t> </a:t>
            </a:r>
            <a:r>
              <a:rPr dirty="0" spc="-10"/>
              <a:t>shifts</a:t>
            </a:r>
          </a:p>
          <a:p>
            <a:pPr marL="12700" marR="1219835" indent="762000">
              <a:lnSpc>
                <a:spcPct val="112500"/>
              </a:lnSpc>
            </a:pPr>
            <a:r>
              <a:rPr dirty="0" spc="-30"/>
              <a:t>Ecosystem</a:t>
            </a:r>
            <a:r>
              <a:rPr dirty="0" spc="-65"/>
              <a:t> </a:t>
            </a:r>
            <a:r>
              <a:rPr dirty="0" spc="-40"/>
              <a:t>reorganization </a:t>
            </a:r>
            <a:r>
              <a:rPr dirty="0" spc="-10"/>
              <a:t>Objectives</a:t>
            </a:r>
          </a:p>
          <a:p>
            <a:pPr marL="393700" marR="2126615">
              <a:lnSpc>
                <a:spcPct val="112500"/>
              </a:lnSpc>
            </a:pPr>
            <a:r>
              <a:rPr dirty="0" spc="-20"/>
              <a:t>Seafood</a:t>
            </a:r>
            <a:r>
              <a:rPr dirty="0" spc="-75"/>
              <a:t> </a:t>
            </a:r>
            <a:r>
              <a:rPr dirty="0" spc="-35"/>
              <a:t>production </a:t>
            </a:r>
            <a:r>
              <a:rPr dirty="0" spc="-10"/>
              <a:t>Profits</a:t>
            </a:r>
          </a:p>
          <a:p>
            <a:pPr marL="393700" marR="1523365">
              <a:lnSpc>
                <a:spcPct val="112500"/>
              </a:lnSpc>
            </a:pPr>
            <a:r>
              <a:rPr dirty="0" spc="-25"/>
              <a:t>Recreational</a:t>
            </a:r>
            <a:r>
              <a:rPr dirty="0" spc="-35"/>
              <a:t> opportunities </a:t>
            </a:r>
            <a:r>
              <a:rPr dirty="0" spc="-10"/>
              <a:t>Stability</a:t>
            </a:r>
          </a:p>
          <a:p>
            <a:pPr marL="393700" marR="2260600">
              <a:lnSpc>
                <a:spcPct val="112500"/>
              </a:lnSpc>
            </a:pPr>
            <a:r>
              <a:rPr dirty="0" spc="-30"/>
              <a:t>Social</a:t>
            </a:r>
            <a:r>
              <a:rPr dirty="0" spc="-90"/>
              <a:t> </a:t>
            </a:r>
            <a:r>
              <a:rPr dirty="0" spc="-10"/>
              <a:t>and</a:t>
            </a:r>
            <a:r>
              <a:rPr dirty="0" spc="-90"/>
              <a:t> </a:t>
            </a:r>
            <a:r>
              <a:rPr dirty="0" spc="-30"/>
              <a:t>cultural </a:t>
            </a:r>
            <a:r>
              <a:rPr dirty="0" spc="-10"/>
              <a:t>Protected</a:t>
            </a:r>
            <a:r>
              <a:rPr dirty="0" spc="-90"/>
              <a:t> </a:t>
            </a:r>
            <a:r>
              <a:rPr dirty="0" spc="-10"/>
              <a:t>species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1171575"/>
            <a:ext cx="66675" cy="666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1423987"/>
            <a:ext cx="76200" cy="762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1938337"/>
            <a:ext cx="76200" cy="76200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7010400" y="220027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7010400" y="24574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010400" y="297180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3228975"/>
            <a:ext cx="66675" cy="66675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3481387"/>
            <a:ext cx="76200" cy="76200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7010400" y="374332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7010400" y="400050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7010400" y="425767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4637" y="4510087"/>
            <a:ext cx="76200" cy="76200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7010400" y="477202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675" y="66675"/>
                </a:moveTo>
                <a:lnTo>
                  <a:pt x="0" y="66675"/>
                </a:lnTo>
                <a:lnTo>
                  <a:pt x="0" y="0"/>
                </a:lnTo>
                <a:lnTo>
                  <a:pt x="66675" y="0"/>
                </a:lnTo>
                <a:lnTo>
                  <a:pt x="66675" y="66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6430962" y="1051116"/>
            <a:ext cx="4299585" cy="387667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93065" marR="5080" indent="-381000">
              <a:lnSpc>
                <a:spcPct val="110600"/>
              </a:lnSpc>
              <a:spcBef>
                <a:spcPts val="80"/>
              </a:spcBef>
            </a:pPr>
            <a:r>
              <a:rPr dirty="0" sz="1500" spc="-60">
                <a:latin typeface="Lucida Sans"/>
                <a:cs typeface="Lucida Sans"/>
              </a:rPr>
              <a:t>Risks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to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meeting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management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objectives </a:t>
            </a:r>
            <a:r>
              <a:rPr dirty="0" sz="1500">
                <a:latin typeface="Lucida Sans"/>
                <a:cs typeface="Lucida Sans"/>
              </a:rPr>
              <a:t>Same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50" spc="-55" i="1">
                <a:latin typeface="Lucida Sans"/>
                <a:cs typeface="Lucida Sans"/>
              </a:rPr>
              <a:t>What</a:t>
            </a:r>
            <a:r>
              <a:rPr dirty="0" sz="1550" spc="-95" i="1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50" spc="-60" i="1">
                <a:latin typeface="Lucida Sans"/>
                <a:cs typeface="Lucida Sans"/>
              </a:rPr>
              <a:t>Why</a:t>
            </a:r>
            <a:r>
              <a:rPr dirty="0" sz="1550" spc="-95" i="1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as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Performance Section</a:t>
            </a:r>
            <a:endParaRPr sz="1500">
              <a:latin typeface="Lucida Sans"/>
              <a:cs typeface="Lucida Sans"/>
            </a:endParaRPr>
          </a:p>
          <a:p>
            <a:pPr marL="774700" marR="920750" indent="-381000">
              <a:lnSpc>
                <a:spcPct val="112500"/>
              </a:lnSpc>
            </a:pPr>
            <a:r>
              <a:rPr dirty="0" sz="1500">
                <a:latin typeface="Lucida Sans"/>
                <a:cs typeface="Lucida Sans"/>
              </a:rPr>
              <a:t>New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structure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for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Climate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section </a:t>
            </a:r>
            <a:r>
              <a:rPr dirty="0" sz="1500" spc="-30">
                <a:latin typeface="Lucida Sans"/>
                <a:cs typeface="Lucida Sans"/>
              </a:rPr>
              <a:t>Fishery</a:t>
            </a:r>
            <a:r>
              <a:rPr dirty="0" sz="1500" spc="-60">
                <a:latin typeface="Lucida Sans"/>
                <a:cs typeface="Lucida Sans"/>
              </a:rPr>
              <a:t> risk </a:t>
            </a:r>
            <a:r>
              <a:rPr dirty="0" sz="1500" spc="-10">
                <a:latin typeface="Lucida Sans"/>
                <a:cs typeface="Lucida Sans"/>
              </a:rPr>
              <a:t>indicator</a:t>
            </a:r>
            <a:endParaRPr sz="1500">
              <a:latin typeface="Lucida Sans"/>
              <a:cs typeface="Lucida Sans"/>
            </a:endParaRPr>
          </a:p>
          <a:p>
            <a:pPr marL="774700" marR="572770">
              <a:lnSpc>
                <a:spcPct val="112500"/>
              </a:lnSpc>
            </a:pPr>
            <a:r>
              <a:rPr dirty="0" sz="1500" spc="-40">
                <a:latin typeface="Lucida Sans"/>
                <a:cs typeface="Lucida Sans"/>
              </a:rPr>
              <a:t>Climate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ecosystem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drivers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of </a:t>
            </a:r>
            <a:r>
              <a:rPr dirty="0" sz="1500" spc="-35">
                <a:latin typeface="Lucida Sans"/>
                <a:cs typeface="Lucida Sans"/>
              </a:rPr>
              <a:t>fishery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risk</a:t>
            </a:r>
            <a:endParaRPr sz="1500">
              <a:latin typeface="Lucida Sans"/>
              <a:cs typeface="Lucida Sans"/>
            </a:endParaRPr>
          </a:p>
          <a:p>
            <a:pPr marL="12700" marR="1575435" indent="762000">
              <a:lnSpc>
                <a:spcPct val="112500"/>
              </a:lnSpc>
            </a:pPr>
            <a:r>
              <a:rPr dirty="0" sz="1500" spc="-10">
                <a:latin typeface="Lucida Sans"/>
                <a:cs typeface="Lucida Sans"/>
              </a:rPr>
              <a:t>Future</a:t>
            </a:r>
            <a:r>
              <a:rPr dirty="0" sz="1500" spc="-10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considerations </a:t>
            </a:r>
            <a:r>
              <a:rPr dirty="0" sz="1500" spc="-65">
                <a:latin typeface="Lucida Sans"/>
                <a:cs typeface="Lucida Sans"/>
              </a:rPr>
              <a:t>Risk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categories</a:t>
            </a:r>
            <a:endParaRPr sz="1500">
              <a:latin typeface="Lucida Sans"/>
              <a:cs typeface="Lucida Sans"/>
            </a:endParaRPr>
          </a:p>
          <a:p>
            <a:pPr marL="774065" marR="735965" indent="-381000">
              <a:lnSpc>
                <a:spcPct val="108900"/>
              </a:lnSpc>
              <a:spcBef>
                <a:spcPts val="10"/>
              </a:spcBef>
            </a:pPr>
            <a:r>
              <a:rPr dirty="0" sz="1550" spc="-75" i="1">
                <a:latin typeface="Lucida Sans"/>
                <a:cs typeface="Lucida Sans"/>
              </a:rPr>
              <a:t>Climate</a:t>
            </a:r>
            <a:r>
              <a:rPr dirty="0" sz="1550" spc="-80" i="1">
                <a:latin typeface="Lucida Sans"/>
                <a:cs typeface="Lucida Sans"/>
              </a:rPr>
              <a:t> </a:t>
            </a:r>
            <a:r>
              <a:rPr dirty="0" sz="1550" spc="-65" i="1">
                <a:latin typeface="Lucida Sans"/>
                <a:cs typeface="Lucida Sans"/>
              </a:rPr>
              <a:t>and</a:t>
            </a:r>
            <a:r>
              <a:rPr dirty="0" sz="1550" spc="-75" i="1">
                <a:latin typeface="Lucida Sans"/>
                <a:cs typeface="Lucida Sans"/>
              </a:rPr>
              <a:t> </a:t>
            </a:r>
            <a:r>
              <a:rPr dirty="0" sz="1550" spc="-45" i="1">
                <a:latin typeface="Lucida Sans"/>
                <a:cs typeface="Lucida Sans"/>
              </a:rPr>
              <a:t>Ecosystem</a:t>
            </a:r>
            <a:r>
              <a:rPr dirty="0" sz="1550" spc="-75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Change</a:t>
            </a:r>
            <a:r>
              <a:rPr dirty="0" sz="1550" spc="-10" i="1">
                <a:latin typeface="Lucida Sans"/>
                <a:cs typeface="Lucida Sans"/>
              </a:rPr>
              <a:t> </a:t>
            </a:r>
            <a:r>
              <a:rPr dirty="0" sz="1550" spc="-75" i="1">
                <a:latin typeface="Lucida Sans"/>
                <a:cs typeface="Lucida Sans"/>
              </a:rPr>
              <a:t>Risk</a:t>
            </a:r>
            <a:r>
              <a:rPr dirty="0" sz="1550" spc="-100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to</a:t>
            </a:r>
            <a:r>
              <a:rPr dirty="0" sz="1550" spc="-95" i="1">
                <a:latin typeface="Lucida Sans"/>
                <a:cs typeface="Lucida Sans"/>
              </a:rPr>
              <a:t> </a:t>
            </a:r>
            <a:r>
              <a:rPr dirty="0" sz="1550" spc="-75" i="1">
                <a:latin typeface="Lucida Sans"/>
                <a:cs typeface="Lucida Sans"/>
              </a:rPr>
              <a:t>spatial</a:t>
            </a:r>
            <a:r>
              <a:rPr dirty="0" sz="1550" spc="-100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management </a:t>
            </a:r>
            <a:r>
              <a:rPr dirty="0" sz="1550" spc="-75" i="1">
                <a:latin typeface="Lucida Sans"/>
                <a:cs typeface="Lucida Sans"/>
              </a:rPr>
              <a:t>Risk</a:t>
            </a:r>
            <a:r>
              <a:rPr dirty="0" sz="1550" spc="-95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to</a:t>
            </a:r>
            <a:r>
              <a:rPr dirty="0" sz="1550" spc="-95" i="1">
                <a:latin typeface="Lucida Sans"/>
                <a:cs typeface="Lucida Sans"/>
              </a:rPr>
              <a:t> </a:t>
            </a:r>
            <a:r>
              <a:rPr dirty="0" sz="1550" spc="-55" i="1">
                <a:latin typeface="Lucida Sans"/>
                <a:cs typeface="Lucida Sans"/>
              </a:rPr>
              <a:t>seasonal</a:t>
            </a:r>
            <a:r>
              <a:rPr dirty="0" sz="1550" spc="-95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management </a:t>
            </a:r>
            <a:r>
              <a:rPr dirty="0" sz="1550" spc="-75" i="1">
                <a:latin typeface="Lucida Sans"/>
                <a:cs typeface="Lucida Sans"/>
              </a:rPr>
              <a:t>Risk</a:t>
            </a:r>
            <a:r>
              <a:rPr dirty="0" sz="1550" spc="-105" i="1">
                <a:latin typeface="Lucida Sans"/>
                <a:cs typeface="Lucida Sans"/>
              </a:rPr>
              <a:t> </a:t>
            </a:r>
            <a:r>
              <a:rPr dirty="0" sz="1550" spc="-10" i="1">
                <a:latin typeface="Lucida Sans"/>
                <a:cs typeface="Lucida Sans"/>
              </a:rPr>
              <a:t>to</a:t>
            </a:r>
            <a:r>
              <a:rPr dirty="0" sz="1550" spc="-100" i="1">
                <a:latin typeface="Lucida Sans"/>
                <a:cs typeface="Lucida Sans"/>
              </a:rPr>
              <a:t> </a:t>
            </a:r>
            <a:r>
              <a:rPr dirty="0" sz="1550" spc="-45" i="1">
                <a:latin typeface="Lucida Sans"/>
                <a:cs typeface="Lucida Sans"/>
              </a:rPr>
              <a:t>quota</a:t>
            </a:r>
            <a:r>
              <a:rPr dirty="0" sz="1550" spc="-100" i="1">
                <a:latin typeface="Lucida Sans"/>
                <a:cs typeface="Lucida Sans"/>
              </a:rPr>
              <a:t> </a:t>
            </a:r>
            <a:r>
              <a:rPr dirty="0" sz="1550" spc="-70" i="1">
                <a:latin typeface="Lucida Sans"/>
                <a:cs typeface="Lucida Sans"/>
              </a:rPr>
              <a:t>setting/rebuilding</a:t>
            </a:r>
            <a:endParaRPr sz="155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215"/>
              </a:spcBef>
            </a:pPr>
            <a:r>
              <a:rPr dirty="0" sz="1500" spc="-10">
                <a:latin typeface="Lucida Sans"/>
                <a:cs typeface="Lucida Sans"/>
              </a:rPr>
              <a:t>Other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ocean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uses</a:t>
            </a:r>
            <a:endParaRPr sz="1500">
              <a:latin typeface="Lucida Sans"/>
              <a:cs typeface="Lucida Sans"/>
            </a:endParaRPr>
          </a:p>
          <a:p>
            <a:pPr marL="774700">
              <a:lnSpc>
                <a:spcPct val="100000"/>
              </a:lnSpc>
              <a:spcBef>
                <a:spcPts val="225"/>
              </a:spcBef>
            </a:pPr>
            <a:r>
              <a:rPr dirty="0" sz="1500" spc="-25">
                <a:latin typeface="Lucida Sans"/>
                <a:cs typeface="Lucida Sans"/>
              </a:rPr>
              <a:t>Offshore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wind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development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949731" y="6178894"/>
            <a:ext cx="398145" cy="20701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7</a:t>
            </a:fld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Report</a:t>
            </a:r>
            <a:r>
              <a:rPr dirty="0" spc="-330"/>
              <a:t> </a:t>
            </a:r>
            <a:r>
              <a:rPr dirty="0" spc="-250"/>
              <a:t>structure</a:t>
            </a:r>
            <a:r>
              <a:rPr dirty="0" spc="-325"/>
              <a:t> </a:t>
            </a:r>
            <a:r>
              <a:rPr dirty="0" spc="-350"/>
              <a:t>2024:</a:t>
            </a:r>
            <a:r>
              <a:rPr dirty="0" spc="-325"/>
              <a:t> </a:t>
            </a:r>
            <a:r>
              <a:rPr dirty="0" spc="-275"/>
              <a:t>same</a:t>
            </a:r>
            <a:r>
              <a:rPr dirty="0" spc="-325"/>
              <a:t> </a:t>
            </a:r>
            <a:r>
              <a:rPr dirty="0" spc="-240"/>
              <a:t>as</a:t>
            </a:r>
            <a:r>
              <a:rPr dirty="0" spc="-325"/>
              <a:t> </a:t>
            </a:r>
            <a:r>
              <a:rPr dirty="0" spc="-350"/>
              <a:t>2021-</a:t>
            </a:r>
            <a:r>
              <a:rPr dirty="0" spc="-365"/>
              <a:t>2023</a:t>
            </a:r>
            <a:r>
              <a:rPr dirty="0" spc="-325"/>
              <a:t> </a:t>
            </a:r>
            <a:r>
              <a:rPr dirty="0" spc="-245"/>
              <a:t>with</a:t>
            </a:r>
            <a:r>
              <a:rPr dirty="0" spc="-325"/>
              <a:t> </a:t>
            </a:r>
            <a:r>
              <a:rPr dirty="0" spc="-260"/>
              <a:t>more</a:t>
            </a:r>
            <a:r>
              <a:rPr dirty="0" spc="-325"/>
              <a:t> </a:t>
            </a:r>
            <a:r>
              <a:rPr dirty="0" spc="-290"/>
              <a:t>management</a:t>
            </a:r>
            <a:r>
              <a:rPr dirty="0" spc="-325"/>
              <a:t> </a:t>
            </a:r>
            <a:r>
              <a:rPr dirty="0" spc="-260"/>
              <a:t>risk</a:t>
            </a:r>
            <a:r>
              <a:rPr dirty="0" spc="-325"/>
              <a:t> </a:t>
            </a:r>
            <a:r>
              <a:rPr dirty="0" spc="-290"/>
              <a:t>emphasis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0068" y="161925"/>
            <a:ext cx="4665181" cy="60835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7525" y="1524000"/>
            <a:ext cx="228600" cy="228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1524000"/>
            <a:ext cx="22860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7775" y="1524000"/>
            <a:ext cx="2286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2000250"/>
            <a:ext cx="228600" cy="22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4500" y="2000250"/>
            <a:ext cx="228600" cy="228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2375" y="2476500"/>
            <a:ext cx="228600" cy="228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5750" y="2476500"/>
            <a:ext cx="228600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625" y="2476500"/>
            <a:ext cx="228600" cy="228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6475" y="2476500"/>
            <a:ext cx="228600" cy="2286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3943350"/>
            <a:ext cx="66675" cy="666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4467225"/>
            <a:ext cx="66675" cy="666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90950" y="4362450"/>
            <a:ext cx="219075" cy="2095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5362575"/>
            <a:ext cx="66675" cy="666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5450" y="5524500"/>
            <a:ext cx="209549" cy="2095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2625" y="5524500"/>
            <a:ext cx="209550" cy="20955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5905500"/>
            <a:ext cx="66675" cy="666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33850" y="5791200"/>
            <a:ext cx="209549" cy="2190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8250" y="5791200"/>
            <a:ext cx="219075" cy="2190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81725" y="5791200"/>
            <a:ext cx="209550" cy="219075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49296" y="847121"/>
            <a:ext cx="5680710" cy="5207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55">
                <a:latin typeface="Lucida Sans"/>
                <a:cs typeface="Lucida Sans"/>
              </a:rPr>
              <a:t>Performance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140">
                <a:latin typeface="Lucida Sans"/>
                <a:cs typeface="Lucida Sans"/>
              </a:rPr>
              <a:t>relative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60">
                <a:latin typeface="Lucida Sans"/>
                <a:cs typeface="Lucida Sans"/>
              </a:rPr>
              <a:t>to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85">
                <a:latin typeface="Lucida Sans"/>
                <a:cs typeface="Lucida Sans"/>
              </a:rPr>
              <a:t>management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65">
                <a:latin typeface="Lucida Sans"/>
                <a:cs typeface="Lucida Sans"/>
              </a:rPr>
              <a:t>objectives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00">
                <a:latin typeface="Lucida Sans"/>
                <a:cs typeface="Lucida Sans"/>
              </a:rPr>
              <a:t>-</a:t>
            </a:r>
            <a:r>
              <a:rPr dirty="0" sz="1750" spc="-110">
                <a:latin typeface="Lucida Sans"/>
                <a:cs typeface="Lucida Sans"/>
              </a:rPr>
              <a:t> </a:t>
            </a:r>
            <a:r>
              <a:rPr dirty="0" sz="1750" spc="-180">
                <a:latin typeface="Lucida Sans"/>
                <a:cs typeface="Lucida Sans"/>
              </a:rPr>
              <a:t>Georges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65">
                <a:latin typeface="Lucida Sans"/>
                <a:cs typeface="Lucida Sans"/>
              </a:rPr>
              <a:t>Bank</a:t>
            </a:r>
            <a:endParaRPr sz="1750">
              <a:latin typeface="Lucida Sans"/>
              <a:cs typeface="Lucida Sans"/>
            </a:endParaRPr>
          </a:p>
          <a:p>
            <a:pPr marL="12700" marR="1409700">
              <a:lnSpc>
                <a:spcPct val="208300"/>
              </a:lnSpc>
              <a:spcBef>
                <a:spcPts val="1445"/>
              </a:spcBef>
              <a:tabLst>
                <a:tab pos="868044" algn="l"/>
                <a:tab pos="2538095" algn="l"/>
                <a:tab pos="3741420" algn="l"/>
              </a:tabLst>
            </a:pPr>
            <a:r>
              <a:rPr dirty="0" sz="1500" spc="-20">
                <a:latin typeface="Lucida Sans"/>
                <a:cs typeface="Lucida Sans"/>
              </a:rPr>
              <a:t>Seafood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production</a:t>
            </a:r>
            <a:r>
              <a:rPr dirty="0" sz="1500" spc="-4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Total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00">
                <a:latin typeface="Lucida Sans"/>
                <a:cs typeface="Lucida Sans"/>
              </a:rPr>
              <a:t>,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Managed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00">
                <a:latin typeface="Lucida Sans"/>
                <a:cs typeface="Lucida Sans"/>
              </a:rPr>
              <a:t>,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Both </a:t>
            </a:r>
            <a:r>
              <a:rPr dirty="0" sz="1500" spc="-10">
                <a:latin typeface="Lucida Sans"/>
                <a:cs typeface="Lucida Sans"/>
              </a:rPr>
              <a:t>Profits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50">
                <a:latin typeface="Lucida Sans"/>
                <a:cs typeface="Lucida Sans"/>
              </a:rPr>
              <a:t>,</a:t>
            </a:r>
            <a:endParaRPr sz="1500">
              <a:latin typeface="Lucida Sans"/>
              <a:cs typeface="Lucida Sans"/>
            </a:endParaRPr>
          </a:p>
          <a:p>
            <a:pPr marL="12700" marR="383540">
              <a:lnSpc>
                <a:spcPct val="196100"/>
              </a:lnSpc>
              <a:spcBef>
                <a:spcPts val="220"/>
              </a:spcBef>
              <a:tabLst>
                <a:tab pos="3244850" algn="l"/>
                <a:tab pos="3571240" algn="l"/>
                <a:tab pos="5239385" algn="l"/>
              </a:tabLst>
            </a:pP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1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opportunities:</a:t>
            </a:r>
            <a:r>
              <a:rPr dirty="0" sz="1500" spc="-10">
                <a:latin typeface="Lucida Sans"/>
                <a:cs typeface="Lucida Sans"/>
              </a:rPr>
              <a:t> Effort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50">
                <a:latin typeface="Lucida Sans"/>
                <a:cs typeface="Lucida Sans"/>
              </a:rPr>
              <a:t>,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95">
                <a:latin typeface="Lucida Sans"/>
                <a:cs typeface="Lucida Sans"/>
              </a:rPr>
              <a:t>;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Effort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diversity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20">
                <a:latin typeface="Lucida Sans"/>
                <a:cs typeface="Lucida Sans"/>
              </a:rPr>
              <a:t>, </a:t>
            </a:r>
            <a:r>
              <a:rPr dirty="0" sz="1500" spc="-45">
                <a:latin typeface="Lucida Sans"/>
                <a:cs typeface="Lucida Sans"/>
              </a:rPr>
              <a:t>Stability: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Fishery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not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stable;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Ecological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not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stable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30">
                <a:latin typeface="Lucida Sans"/>
                <a:cs typeface="Lucida Sans"/>
              </a:rPr>
              <a:t>Social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cultural:</a:t>
            </a:r>
            <a:endParaRPr sz="1500">
              <a:latin typeface="Lucida Sans"/>
              <a:cs typeface="Lucida Sans"/>
            </a:endParaRPr>
          </a:p>
          <a:p>
            <a:pPr marL="393700" marR="566420">
              <a:lnSpc>
                <a:spcPct val="112500"/>
              </a:lnSpc>
              <a:spcBef>
                <a:spcPts val="1500"/>
              </a:spcBef>
            </a:pPr>
            <a:r>
              <a:rPr dirty="0" sz="1500" spc="-55">
                <a:latin typeface="Lucida Sans"/>
                <a:cs typeface="Lucida Sans"/>
              </a:rPr>
              <a:t>Fishing </a:t>
            </a:r>
            <a:r>
              <a:rPr dirty="0" sz="1500" spc="-35">
                <a:latin typeface="Lucida Sans"/>
                <a:cs typeface="Lucida Sans"/>
              </a:rPr>
              <a:t>engagement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0">
                <a:latin typeface="Lucida Sans"/>
                <a:cs typeface="Lucida Sans"/>
              </a:rPr>
              <a:t> social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vulnerability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status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by </a:t>
            </a:r>
            <a:r>
              <a:rPr dirty="0" sz="1500" spc="-10">
                <a:latin typeface="Lucida Sans"/>
                <a:cs typeface="Lucida Sans"/>
              </a:rPr>
              <a:t>community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325"/>
              </a:spcBef>
              <a:tabLst>
                <a:tab pos="3258185" algn="l"/>
              </a:tabLst>
            </a:pPr>
            <a:r>
              <a:rPr dirty="0" sz="1500" spc="-10">
                <a:latin typeface="Lucida Sans"/>
                <a:cs typeface="Lucida Sans"/>
              </a:rPr>
              <a:t>Revenue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climate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vulnerability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00">
                <a:latin typeface="Lucida Sans"/>
                <a:cs typeface="Lucida Sans"/>
              </a:rPr>
              <a:t>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majority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medium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risk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1500" spc="-10">
                <a:latin typeface="Lucida Sans"/>
                <a:cs typeface="Lucida Sans"/>
              </a:rPr>
              <a:t>Protected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species:</a:t>
            </a:r>
            <a:endParaRPr sz="1500">
              <a:latin typeface="Lucida Sans"/>
              <a:cs typeface="Lucida Sans"/>
            </a:endParaRPr>
          </a:p>
          <a:p>
            <a:pPr marL="393700" marR="151130">
              <a:lnSpc>
                <a:spcPct val="118000"/>
              </a:lnSpc>
              <a:spcBef>
                <a:spcPts val="1400"/>
              </a:spcBef>
            </a:pPr>
            <a:r>
              <a:rPr dirty="0" sz="1500" spc="-10">
                <a:latin typeface="Lucida Sans"/>
                <a:cs typeface="Lucida Sans"/>
              </a:rPr>
              <a:t>Maintain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bycatch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below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thresholds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(harbor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porpoise,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gray </a:t>
            </a:r>
            <a:r>
              <a:rPr dirty="0" sz="1500" spc="-10">
                <a:latin typeface="Lucida Sans"/>
                <a:cs typeface="Lucida Sans"/>
              </a:rPr>
              <a:t>seals)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300"/>
              </a:spcBef>
              <a:tabLst>
                <a:tab pos="3596640" algn="l"/>
                <a:tab pos="4564380" algn="l"/>
              </a:tabLst>
            </a:pPr>
            <a:r>
              <a:rPr dirty="0" sz="1500" spc="-20">
                <a:latin typeface="Lucida Sans"/>
                <a:cs typeface="Lucida Sans"/>
              </a:rPr>
              <a:t>Recover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endangered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populations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00">
                <a:latin typeface="Lucida Sans"/>
                <a:cs typeface="Lucida Sans"/>
              </a:rPr>
              <a:t>,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NARW</a:t>
            </a:r>
            <a:r>
              <a:rPr dirty="0" sz="1500">
                <a:latin typeface="Lucida Sans"/>
                <a:cs typeface="Lucida Sans"/>
              </a:rPr>
              <a:t>	Gray</a:t>
            </a:r>
            <a:r>
              <a:rPr dirty="0" sz="1500" spc="-12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seal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949731" y="6178894"/>
            <a:ext cx="398145" cy="20701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7</a:t>
            </a:fld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30"/>
              <a:t> </a:t>
            </a:r>
            <a:r>
              <a:rPr dirty="0" spc="-275"/>
              <a:t>England</a:t>
            </a:r>
            <a:r>
              <a:rPr dirty="0" spc="-330"/>
              <a:t> </a:t>
            </a:r>
            <a:r>
              <a:rPr dirty="0" spc="-229"/>
              <a:t>State</a:t>
            </a:r>
            <a:r>
              <a:rPr dirty="0" spc="-330"/>
              <a:t> </a:t>
            </a:r>
            <a:r>
              <a:rPr dirty="0" spc="-235"/>
              <a:t>of</a:t>
            </a:r>
            <a:r>
              <a:rPr dirty="0" spc="-330"/>
              <a:t> </a:t>
            </a:r>
            <a:r>
              <a:rPr dirty="0" spc="-225"/>
              <a:t>the</a:t>
            </a:r>
            <a:r>
              <a:rPr dirty="0" spc="-330"/>
              <a:t> </a:t>
            </a:r>
            <a:r>
              <a:rPr dirty="0" spc="-275"/>
              <a:t>Ecosystem</a:t>
            </a:r>
            <a:r>
              <a:rPr dirty="0" spc="-325"/>
              <a:t> </a:t>
            </a:r>
            <a:r>
              <a:rPr dirty="0" spc="-275"/>
              <a:t>Summary</a:t>
            </a:r>
            <a:r>
              <a:rPr dirty="0" spc="-330"/>
              <a:t> </a:t>
            </a:r>
            <a:r>
              <a:rPr dirty="0" spc="-360"/>
              <a:t>2025: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0068" y="276225"/>
            <a:ext cx="4665181" cy="60835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1750" y="1524000"/>
            <a:ext cx="228600" cy="228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600" y="1524000"/>
            <a:ext cx="228600" cy="228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6425" y="2000250"/>
            <a:ext cx="2286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9800" y="2000250"/>
            <a:ext cx="228600" cy="22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5750" y="2000250"/>
            <a:ext cx="228600" cy="228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9125" y="2000250"/>
            <a:ext cx="228600" cy="228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2375" y="2476500"/>
            <a:ext cx="228600" cy="2286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5750" y="2476500"/>
            <a:ext cx="228600" cy="228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2625" y="2476500"/>
            <a:ext cx="228600" cy="2286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6475" y="2476500"/>
            <a:ext cx="228600" cy="2286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3943350"/>
            <a:ext cx="66675" cy="666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4467225"/>
            <a:ext cx="66675" cy="666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90950" y="4362450"/>
            <a:ext cx="219075" cy="2095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749296" y="847121"/>
            <a:ext cx="5640705" cy="42233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55">
                <a:latin typeface="Lucida Sans"/>
                <a:cs typeface="Lucida Sans"/>
              </a:rPr>
              <a:t>Performance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140">
                <a:latin typeface="Lucida Sans"/>
                <a:cs typeface="Lucida Sans"/>
              </a:rPr>
              <a:t>relative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160">
                <a:latin typeface="Lucida Sans"/>
                <a:cs typeface="Lucida Sans"/>
              </a:rPr>
              <a:t>to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185">
                <a:latin typeface="Lucida Sans"/>
                <a:cs typeface="Lucida Sans"/>
              </a:rPr>
              <a:t>management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165">
                <a:latin typeface="Lucida Sans"/>
                <a:cs typeface="Lucida Sans"/>
              </a:rPr>
              <a:t>objectives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100">
                <a:latin typeface="Lucida Sans"/>
                <a:cs typeface="Lucida Sans"/>
              </a:rPr>
              <a:t>-</a:t>
            </a:r>
            <a:r>
              <a:rPr dirty="0" sz="1750" spc="-120">
                <a:latin typeface="Lucida Sans"/>
                <a:cs typeface="Lucida Sans"/>
              </a:rPr>
              <a:t> </a:t>
            </a:r>
            <a:r>
              <a:rPr dirty="0" sz="1750" spc="-165">
                <a:latin typeface="Lucida Sans"/>
                <a:cs typeface="Lucida Sans"/>
              </a:rPr>
              <a:t>Gulf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170">
                <a:latin typeface="Lucida Sans"/>
                <a:cs typeface="Lucida Sans"/>
              </a:rPr>
              <a:t>of</a:t>
            </a:r>
            <a:r>
              <a:rPr dirty="0" sz="1750" spc="-114">
                <a:latin typeface="Lucida Sans"/>
                <a:cs typeface="Lucida Sans"/>
              </a:rPr>
              <a:t> </a:t>
            </a:r>
            <a:r>
              <a:rPr dirty="0" sz="1750" spc="-80">
                <a:latin typeface="Lucida Sans"/>
                <a:cs typeface="Lucida Sans"/>
              </a:rPr>
              <a:t>Maine</a:t>
            </a:r>
            <a:endParaRPr sz="175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047239" algn="l"/>
              </a:tabLst>
            </a:pPr>
            <a:r>
              <a:rPr dirty="0" sz="1500" spc="-20">
                <a:latin typeface="Lucida Sans"/>
                <a:cs typeface="Lucida Sans"/>
              </a:rPr>
              <a:t>Seafood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production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50">
                <a:latin typeface="Lucida Sans"/>
                <a:cs typeface="Lucida Sans"/>
              </a:rPr>
              <a:t>,</a:t>
            </a:r>
            <a:endParaRPr sz="15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1358900" algn="l"/>
                <a:tab pos="1685289" algn="l"/>
                <a:tab pos="3577590" algn="l"/>
              </a:tabLst>
            </a:pPr>
            <a:r>
              <a:rPr dirty="0" sz="1500" spc="-25">
                <a:latin typeface="Lucida Sans"/>
                <a:cs typeface="Lucida Sans"/>
              </a:rPr>
              <a:t>Profits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Total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50">
                <a:latin typeface="Lucida Sans"/>
                <a:cs typeface="Lucida Sans"/>
              </a:rPr>
              <a:t>,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95">
                <a:latin typeface="Lucida Sans"/>
                <a:cs typeface="Lucida Sans"/>
              </a:rPr>
              <a:t>;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NEFMC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Managed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50">
                <a:latin typeface="Lucida Sans"/>
                <a:cs typeface="Lucida Sans"/>
              </a:rPr>
              <a:t>,</a:t>
            </a:r>
            <a:endParaRPr sz="1500">
              <a:latin typeface="Lucida Sans"/>
              <a:cs typeface="Lucida Sans"/>
            </a:endParaRPr>
          </a:p>
          <a:p>
            <a:pPr marL="12700" marR="343535">
              <a:lnSpc>
                <a:spcPct val="196100"/>
              </a:lnSpc>
              <a:spcBef>
                <a:spcPts val="220"/>
              </a:spcBef>
              <a:tabLst>
                <a:tab pos="3244850" algn="l"/>
                <a:tab pos="3571240" algn="l"/>
                <a:tab pos="5239385" algn="l"/>
              </a:tabLst>
            </a:pPr>
            <a:r>
              <a:rPr dirty="0" sz="1500" spc="-25">
                <a:latin typeface="Lucida Sans"/>
                <a:cs typeface="Lucida Sans"/>
              </a:rPr>
              <a:t>Recreational</a:t>
            </a:r>
            <a:r>
              <a:rPr dirty="0" sz="1500" spc="-1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opportunities:</a:t>
            </a:r>
            <a:r>
              <a:rPr dirty="0" sz="1500" spc="-10">
                <a:latin typeface="Lucida Sans"/>
                <a:cs typeface="Lucida Sans"/>
              </a:rPr>
              <a:t> Effort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50">
                <a:latin typeface="Lucida Sans"/>
                <a:cs typeface="Lucida Sans"/>
              </a:rPr>
              <a:t>,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95">
                <a:latin typeface="Lucida Sans"/>
                <a:cs typeface="Lucida Sans"/>
              </a:rPr>
              <a:t>;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Effort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diversity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30">
                <a:latin typeface="Lucida Sans"/>
                <a:cs typeface="Lucida Sans"/>
              </a:rPr>
              <a:t>, </a:t>
            </a:r>
            <a:r>
              <a:rPr dirty="0" sz="1500" spc="-45">
                <a:latin typeface="Lucida Sans"/>
                <a:cs typeface="Lucida Sans"/>
              </a:rPr>
              <a:t>Stability: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Fishery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not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stable;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50">
                <a:latin typeface="Lucida Sans"/>
                <a:cs typeface="Lucida Sans"/>
              </a:rPr>
              <a:t>Ecological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not</a:t>
            </a:r>
            <a:r>
              <a:rPr dirty="0" sz="1500" spc="-6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stable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30">
                <a:latin typeface="Lucida Sans"/>
                <a:cs typeface="Lucida Sans"/>
              </a:rPr>
              <a:t>Social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cultural:</a:t>
            </a:r>
            <a:endParaRPr sz="1500">
              <a:latin typeface="Lucida Sans"/>
              <a:cs typeface="Lucida Sans"/>
            </a:endParaRPr>
          </a:p>
          <a:p>
            <a:pPr marL="393700" marR="525780">
              <a:lnSpc>
                <a:spcPct val="112500"/>
              </a:lnSpc>
              <a:spcBef>
                <a:spcPts val="1500"/>
              </a:spcBef>
            </a:pPr>
            <a:r>
              <a:rPr dirty="0" sz="1500" spc="-55">
                <a:latin typeface="Lucida Sans"/>
                <a:cs typeface="Lucida Sans"/>
              </a:rPr>
              <a:t>Fishing </a:t>
            </a:r>
            <a:r>
              <a:rPr dirty="0" sz="1500" spc="-35">
                <a:latin typeface="Lucida Sans"/>
                <a:cs typeface="Lucida Sans"/>
              </a:rPr>
              <a:t>engagement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and</a:t>
            </a:r>
            <a:r>
              <a:rPr dirty="0" sz="1500" spc="-50">
                <a:latin typeface="Lucida Sans"/>
                <a:cs typeface="Lucida Sans"/>
              </a:rPr>
              <a:t> social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vulnerability</a:t>
            </a:r>
            <a:r>
              <a:rPr dirty="0" sz="1500" spc="-5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status</a:t>
            </a:r>
            <a:r>
              <a:rPr dirty="0" sz="1500" spc="-5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by </a:t>
            </a:r>
            <a:r>
              <a:rPr dirty="0" sz="1500" spc="-10">
                <a:latin typeface="Lucida Sans"/>
                <a:cs typeface="Lucida Sans"/>
              </a:rPr>
              <a:t>community</a:t>
            </a:r>
            <a:endParaRPr sz="1500">
              <a:latin typeface="Lucida Sans"/>
              <a:cs typeface="Lucida Sans"/>
            </a:endParaRPr>
          </a:p>
          <a:p>
            <a:pPr marL="393700">
              <a:lnSpc>
                <a:spcPct val="100000"/>
              </a:lnSpc>
              <a:spcBef>
                <a:spcPts val="325"/>
              </a:spcBef>
              <a:tabLst>
                <a:tab pos="3258185" algn="l"/>
              </a:tabLst>
            </a:pPr>
            <a:r>
              <a:rPr dirty="0" sz="1500" spc="-10">
                <a:latin typeface="Lucida Sans"/>
                <a:cs typeface="Lucida Sans"/>
              </a:rPr>
              <a:t>Revenue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climate</a:t>
            </a:r>
            <a:r>
              <a:rPr dirty="0" sz="1500" spc="-8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vulnerability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00">
                <a:latin typeface="Lucida Sans"/>
                <a:cs typeface="Lucida Sans"/>
              </a:rPr>
              <a:t>,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majority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medium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risk</a:t>
            </a:r>
            <a:endParaRPr sz="15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1500" spc="-10">
                <a:latin typeface="Lucida Sans"/>
                <a:cs typeface="Lucida Sans"/>
              </a:rPr>
              <a:t>Protected</a:t>
            </a:r>
            <a:r>
              <a:rPr dirty="0" sz="1500" spc="-90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species: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5362575"/>
            <a:ext cx="66675" cy="6667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5450" y="5524500"/>
            <a:ext cx="209549" cy="20955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52625" y="5524500"/>
            <a:ext cx="209550" cy="20955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75" y="5905500"/>
            <a:ext cx="66675" cy="666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33850" y="5791200"/>
            <a:ext cx="209549" cy="2190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8250" y="5791200"/>
            <a:ext cx="219075" cy="2190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81725" y="5791200"/>
            <a:ext cx="209550" cy="219075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130300" y="5222925"/>
            <a:ext cx="5153025" cy="1108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500" spc="-10">
                <a:latin typeface="Lucida Sans"/>
                <a:cs typeface="Lucida Sans"/>
              </a:rPr>
              <a:t>Maintain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bycatch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below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30">
                <a:latin typeface="Lucida Sans"/>
                <a:cs typeface="Lucida Sans"/>
              </a:rPr>
              <a:t>thresholds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(harbor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40">
                <a:latin typeface="Lucida Sans"/>
                <a:cs typeface="Lucida Sans"/>
              </a:rPr>
              <a:t>porpoise,</a:t>
            </a:r>
            <a:r>
              <a:rPr dirty="0" sz="1500" spc="-75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gray </a:t>
            </a:r>
            <a:r>
              <a:rPr dirty="0" sz="1500" spc="-10">
                <a:latin typeface="Lucida Sans"/>
                <a:cs typeface="Lucida Sans"/>
              </a:rPr>
              <a:t>seals)</a:t>
            </a:r>
            <a:endParaRPr sz="1500">
              <a:latin typeface="Lucida Sans"/>
              <a:cs typeface="Lucida Sans"/>
            </a:endParaRPr>
          </a:p>
          <a:p>
            <a:pPr marL="12700" marR="142240">
              <a:lnSpc>
                <a:spcPts val="2170"/>
              </a:lnSpc>
              <a:spcBef>
                <a:spcPts val="35"/>
              </a:spcBef>
              <a:tabLst>
                <a:tab pos="3215640" algn="l"/>
                <a:tab pos="4183379" algn="l"/>
              </a:tabLst>
            </a:pPr>
            <a:r>
              <a:rPr dirty="0" sz="1500" spc="-20">
                <a:latin typeface="Lucida Sans"/>
                <a:cs typeface="Lucida Sans"/>
              </a:rPr>
              <a:t>Recover</a:t>
            </a:r>
            <a:r>
              <a:rPr dirty="0" sz="1500" spc="-70">
                <a:latin typeface="Lucida Sans"/>
                <a:cs typeface="Lucida Sans"/>
              </a:rPr>
              <a:t> </a:t>
            </a:r>
            <a:r>
              <a:rPr dirty="0" sz="1500" spc="-25">
                <a:latin typeface="Lucida Sans"/>
                <a:cs typeface="Lucida Sans"/>
              </a:rPr>
              <a:t>endangered</a:t>
            </a:r>
            <a:r>
              <a:rPr dirty="0" sz="1500" spc="-65">
                <a:latin typeface="Lucida Sans"/>
                <a:cs typeface="Lucida Sans"/>
              </a:rPr>
              <a:t> </a:t>
            </a:r>
            <a:r>
              <a:rPr dirty="0" sz="1500" spc="-10">
                <a:latin typeface="Lucida Sans"/>
                <a:cs typeface="Lucida Sans"/>
              </a:rPr>
              <a:t>populations</a:t>
            </a:r>
            <a:r>
              <a:rPr dirty="0" sz="1500">
                <a:latin typeface="Lucida Sans"/>
                <a:cs typeface="Lucida Sans"/>
              </a:rPr>
              <a:t>	</a:t>
            </a:r>
            <a:r>
              <a:rPr dirty="0" sz="1500" spc="-100">
                <a:latin typeface="Lucida Sans"/>
                <a:cs typeface="Lucida Sans"/>
              </a:rPr>
              <a:t>,</a:t>
            </a:r>
            <a:r>
              <a:rPr dirty="0" sz="1500" spc="-80">
                <a:latin typeface="Lucida Sans"/>
                <a:cs typeface="Lucida Sans"/>
              </a:rPr>
              <a:t> </a:t>
            </a:r>
            <a:r>
              <a:rPr dirty="0" sz="1500" spc="-20">
                <a:latin typeface="Lucida Sans"/>
                <a:cs typeface="Lucida Sans"/>
              </a:rPr>
              <a:t>NARW</a:t>
            </a:r>
            <a:r>
              <a:rPr dirty="0" sz="1500">
                <a:latin typeface="Lucida Sans"/>
                <a:cs typeface="Lucida Sans"/>
              </a:rPr>
              <a:t>	Gray</a:t>
            </a:r>
            <a:r>
              <a:rPr dirty="0" sz="1500" spc="-120">
                <a:latin typeface="Lucida Sans"/>
                <a:cs typeface="Lucida Sans"/>
              </a:rPr>
              <a:t> </a:t>
            </a:r>
            <a:r>
              <a:rPr dirty="0" sz="1500" spc="-35">
                <a:latin typeface="Lucida Sans"/>
                <a:cs typeface="Lucida Sans"/>
              </a:rPr>
              <a:t>seal </a:t>
            </a:r>
            <a:r>
              <a:rPr dirty="0" sz="1500" spc="-10">
                <a:latin typeface="Lucida Sans"/>
                <a:cs typeface="Lucida Sans"/>
              </a:rPr>
              <a:t>Salmon</a:t>
            </a:r>
            <a:endParaRPr sz="1500">
              <a:latin typeface="Lucida Sans"/>
              <a:cs typeface="Lucida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375" y="6067425"/>
            <a:ext cx="209550" cy="209550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254"/>
              <a:t>New</a:t>
            </a:r>
            <a:r>
              <a:rPr dirty="0" spc="-330"/>
              <a:t> </a:t>
            </a:r>
            <a:r>
              <a:rPr dirty="0" spc="-275"/>
              <a:t>England</a:t>
            </a:r>
            <a:r>
              <a:rPr dirty="0" spc="-330"/>
              <a:t> </a:t>
            </a:r>
            <a:r>
              <a:rPr dirty="0" spc="-229"/>
              <a:t>State</a:t>
            </a:r>
            <a:r>
              <a:rPr dirty="0" spc="-330"/>
              <a:t> </a:t>
            </a:r>
            <a:r>
              <a:rPr dirty="0" spc="-235"/>
              <a:t>of</a:t>
            </a:r>
            <a:r>
              <a:rPr dirty="0" spc="-330"/>
              <a:t> </a:t>
            </a:r>
            <a:r>
              <a:rPr dirty="0" spc="-225"/>
              <a:t>the</a:t>
            </a:r>
            <a:r>
              <a:rPr dirty="0" spc="-330"/>
              <a:t> </a:t>
            </a:r>
            <a:r>
              <a:rPr dirty="0" spc="-275"/>
              <a:t>Ecosystem</a:t>
            </a:r>
            <a:r>
              <a:rPr dirty="0" spc="-325"/>
              <a:t> </a:t>
            </a:r>
            <a:r>
              <a:rPr dirty="0" spc="-275"/>
              <a:t>Summary</a:t>
            </a:r>
            <a:r>
              <a:rPr dirty="0" spc="-330"/>
              <a:t> </a:t>
            </a:r>
            <a:r>
              <a:rPr dirty="0" spc="-360"/>
              <a:t>2025: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10975131" y="6188075"/>
            <a:ext cx="37274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522C80"/>
                </a:solidFill>
                <a:latin typeface="Lucida Sans"/>
                <a:cs typeface="Lucida Sans"/>
              </a:rPr>
              <a:t>9</a:t>
            </a:r>
            <a:r>
              <a:rPr dirty="0" sz="1050" spc="-55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150">
                <a:solidFill>
                  <a:srgbClr val="522C80"/>
                </a:solidFill>
                <a:latin typeface="Lucida Sans"/>
                <a:cs typeface="Lucida Sans"/>
              </a:rPr>
              <a:t>/</a:t>
            </a:r>
            <a:r>
              <a:rPr dirty="0" sz="1050" spc="-50">
                <a:solidFill>
                  <a:srgbClr val="522C80"/>
                </a:solidFill>
                <a:latin typeface="Lucida Sans"/>
                <a:cs typeface="Lucida Sans"/>
              </a:rPr>
              <a:t> </a:t>
            </a:r>
            <a:r>
              <a:rPr dirty="0" sz="1050" spc="-45">
                <a:solidFill>
                  <a:srgbClr val="522C80"/>
                </a:solidFill>
                <a:latin typeface="Lucida Sans"/>
                <a:cs typeface="Lucida Sans"/>
              </a:rPr>
              <a:t>49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the Ecosystem New England 2025</dc:title>
  <dcterms:created xsi:type="dcterms:W3CDTF">2025-04-08T20:39:04Z</dcterms:created>
  <dcterms:modified xsi:type="dcterms:W3CDTF">2025-04-08T20:39:04Z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2025-04-08T00:00:00Z</vt:filetime>
  </property>
  <property fmtid="{D5CDD505-2E9C-101B-9397-08002B2CF9AE}" pid="3" name="Creator">
    <vt:lpwstr>Mozilla/5.0 (Windows NT 10.0; Win64; x64) AppleWebKit/537.36 (KHTML, like Gecko) Chrome/134.0.0.0 Safari/537.36</vt:lpwstr>
  </property>
  <property fmtid="{D5CDD505-2E9C-101B-9397-08002B2CF9AE}" pid="4" name="LastSaved">
    <vt:filetime>2025-04-08T00:00:00Z</vt:filetime>
  </property>
  <property fmtid="{D5CDD505-2E9C-101B-9397-08002B2CF9AE}" pid="5" name="Producer">
    <vt:lpwstr>Skia/PDF m134</vt:lpwstr>
  </property>
</Properties>
</file>